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37.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40.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38.xml"/>
  <Override ContentType="application/vnd.openxmlformats-officedocument.presentationml.slideLayout+xml" PartName="/ppt/slideLayouts/slideLayout42.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43.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39.xml"/>
  <Override ContentType="application/vnd.openxmlformats-officedocument.presentationml.slideLayout+xml" PartName="/ppt/slideLayouts/slideLayout35.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4.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41.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Master+xml" PartName="/ppt/slideMasters/slideMaster4.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theme+xml" PartName="/ppt/theme/theme5.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92" r:id="rId5"/>
    <p:sldMasterId id="2147483693" r:id="rId6"/>
    <p:sldMasterId id="2147483694" r:id="rId7"/>
    <p:sldMasterId id="2147483695" r:id="rId8"/>
  </p:sldMasterIdLst>
  <p:notesMasterIdLst>
    <p:notesMasterId r:id="rId9"/>
  </p:notesMasterIdLst>
  <p:sldIdLst>
    <p:sldId id="256" r:id="rId10"/>
    <p:sldId id="257" r:id="rId11"/>
    <p:sldId id="258" r:id="rId12"/>
    <p:sldId id="259" r:id="rId13"/>
    <p:sldId id="260" r:id="rId14"/>
  </p:sldIdLst>
  <p:sldSz cy="10058400" cx="7772400"/>
  <p:notesSz cx="6858000" cy="9144000"/>
  <p:embeddedFontLst>
    <p:embeddedFont>
      <p:font typeface="Halant"/>
      <p:regular r:id="rId15"/>
      <p:bold r:id="rId16"/>
    </p:embeddedFont>
    <p:embeddedFont>
      <p:font typeface="Plus Jakarta Sans"/>
      <p:regular r:id="rId17"/>
      <p:bold r:id="rId18"/>
      <p:italic r:id="rId19"/>
      <p:boldItalic r:id="rId20"/>
    </p:embeddedFont>
    <p:embeddedFont>
      <p:font typeface="Inter"/>
      <p:regular r:id="rId21"/>
      <p:bold r:id="rId22"/>
      <p:italic r:id="rId23"/>
      <p:boldItalic r:id="rId24"/>
    </p:embeddedFont>
    <p:embeddedFont>
      <p:font typeface="Work Sans"/>
      <p:regular r:id="rId25"/>
      <p:bold r:id="rId26"/>
      <p:italic r:id="rId27"/>
      <p:boldItalic r:id="rId28"/>
    </p:embeddedFont>
    <p:embeddedFont>
      <p:font typeface="Inter Medium"/>
      <p:regular r:id="rId29"/>
      <p:bold r:id="rId30"/>
      <p:italic r:id="rId31"/>
      <p:boldItalic r:id="rId3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9982A202-603E-448E-8F8E-B4530ED41F19}">
  <a:tblStyle styleId="{9982A202-603E-448E-8F8E-B4530ED41F19}"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577832F5-E61F-4897-8FB2-FD05ECA25491}"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boldItalic.fntdata"/><Relationship Id="rId22" Type="http://schemas.openxmlformats.org/officeDocument/2006/relationships/font" Target="fonts/Inter-bold.fntdata"/><Relationship Id="rId21" Type="http://schemas.openxmlformats.org/officeDocument/2006/relationships/font" Target="fonts/Inter-regular.fntdata"/><Relationship Id="rId24" Type="http://schemas.openxmlformats.org/officeDocument/2006/relationships/font" Target="fonts/Inter-boldItalic.fntdata"/><Relationship Id="rId23"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notesMaster" Target="notesMasters/notesMaster1.xml"/><Relationship Id="rId26" Type="http://schemas.openxmlformats.org/officeDocument/2006/relationships/font" Target="fonts/WorkSans-bold.fntdata"/><Relationship Id="rId25" Type="http://schemas.openxmlformats.org/officeDocument/2006/relationships/font" Target="fonts/WorkSans-regular.fntdata"/><Relationship Id="rId28" Type="http://schemas.openxmlformats.org/officeDocument/2006/relationships/font" Target="fonts/WorkSans-boldItalic.fntdata"/><Relationship Id="rId27" Type="http://schemas.openxmlformats.org/officeDocument/2006/relationships/font" Target="fonts/WorkSans-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InterMedium-regular.fntdata"/><Relationship Id="rId7" Type="http://schemas.openxmlformats.org/officeDocument/2006/relationships/slideMaster" Target="slideMasters/slideMaster3.xml"/><Relationship Id="rId8" Type="http://schemas.openxmlformats.org/officeDocument/2006/relationships/slideMaster" Target="slideMasters/slideMaster4.xml"/><Relationship Id="rId31" Type="http://schemas.openxmlformats.org/officeDocument/2006/relationships/font" Target="fonts/InterMedium-italic.fntdata"/><Relationship Id="rId30" Type="http://schemas.openxmlformats.org/officeDocument/2006/relationships/font" Target="fonts/InterMedium-bold.fntdata"/><Relationship Id="rId11" Type="http://schemas.openxmlformats.org/officeDocument/2006/relationships/slide" Target="slides/slide2.xml"/><Relationship Id="rId10" Type="http://schemas.openxmlformats.org/officeDocument/2006/relationships/slide" Target="slides/slide1.xml"/><Relationship Id="rId32" Type="http://schemas.openxmlformats.org/officeDocument/2006/relationships/font" Target="fonts/InterMedium-boldItalic.fntdata"/><Relationship Id="rId13" Type="http://schemas.openxmlformats.org/officeDocument/2006/relationships/slide" Target="slides/slide4.xml"/><Relationship Id="rId12" Type="http://schemas.openxmlformats.org/officeDocument/2006/relationships/slide" Target="slides/slide3.xml"/><Relationship Id="rId15" Type="http://schemas.openxmlformats.org/officeDocument/2006/relationships/font" Target="fonts/Halant-regular.fntdata"/><Relationship Id="rId14" Type="http://schemas.openxmlformats.org/officeDocument/2006/relationships/slide" Target="slides/slide5.xml"/><Relationship Id="rId17" Type="http://schemas.openxmlformats.org/officeDocument/2006/relationships/font" Target="fonts/PlusJakartaSans-regular.fntdata"/><Relationship Id="rId16" Type="http://schemas.openxmlformats.org/officeDocument/2006/relationships/font" Target="fonts/Halant-bold.fntdata"/><Relationship Id="rId19" Type="http://schemas.openxmlformats.org/officeDocument/2006/relationships/font" Target="fonts/PlusJakartaSans-italic.fntdata"/><Relationship Id="rId18" Type="http://schemas.openxmlformats.org/officeDocument/2006/relationships/font" Target="fonts/PlusJakartaSans-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g31b0947e5b6_0_7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7" name="Google Shape;187;g31b0947e5b6_0_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g31b0947e5b6_0_33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14" name="Google Shape;214;g31b0947e5b6_0_3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3" name="Shape 223"/>
        <p:cNvGrpSpPr/>
        <p:nvPr/>
      </p:nvGrpSpPr>
      <p:grpSpPr>
        <a:xfrm>
          <a:off x="0" y="0"/>
          <a:ext cx="0" cy="0"/>
          <a:chOff x="0" y="0"/>
          <a:chExt cx="0" cy="0"/>
        </a:xfrm>
      </p:grpSpPr>
      <p:sp>
        <p:nvSpPr>
          <p:cNvPr id="224" name="Google Shape;224;g31b0947e5b6_0_42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25" name="Google Shape;225;g31b0947e5b6_0_4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4" name="Shape 234"/>
        <p:cNvGrpSpPr/>
        <p:nvPr/>
      </p:nvGrpSpPr>
      <p:grpSpPr>
        <a:xfrm>
          <a:off x="0" y="0"/>
          <a:ext cx="0" cy="0"/>
          <a:chOff x="0" y="0"/>
          <a:chExt cx="0" cy="0"/>
        </a:xfrm>
      </p:grpSpPr>
      <p:sp>
        <p:nvSpPr>
          <p:cNvPr id="235" name="Google Shape;235;g31b0947e5b6_0_41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36" name="Google Shape;236;g31b0947e5b6_0_4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5" name="Shape 245"/>
        <p:cNvGrpSpPr/>
        <p:nvPr/>
      </p:nvGrpSpPr>
      <p:grpSpPr>
        <a:xfrm>
          <a:off x="0" y="0"/>
          <a:ext cx="0" cy="0"/>
          <a:chOff x="0" y="0"/>
          <a:chExt cx="0" cy="0"/>
        </a:xfrm>
      </p:grpSpPr>
      <p:sp>
        <p:nvSpPr>
          <p:cNvPr id="246" name="Google Shape;246;g31b185d3058_0_6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47" name="Google Shape;247;g31b185d3058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44" name="Shape 144"/>
        <p:cNvGrpSpPr/>
        <p:nvPr/>
      </p:nvGrpSpPr>
      <p:grpSpPr>
        <a:xfrm>
          <a:off x="0" y="0"/>
          <a:ext cx="0" cy="0"/>
          <a:chOff x="0" y="0"/>
          <a:chExt cx="0" cy="0"/>
        </a:xfrm>
      </p:grpSpPr>
      <p:sp>
        <p:nvSpPr>
          <p:cNvPr id="145" name="Google Shape;145;p38"/>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46" name="Google Shape;146;p38"/>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47" name="Google Shape;147;p3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48" name="Shape 148"/>
        <p:cNvGrpSpPr/>
        <p:nvPr/>
      </p:nvGrpSpPr>
      <p:grpSpPr>
        <a:xfrm>
          <a:off x="0" y="0"/>
          <a:ext cx="0" cy="0"/>
          <a:chOff x="0" y="0"/>
          <a:chExt cx="0" cy="0"/>
        </a:xfrm>
      </p:grpSpPr>
      <p:sp>
        <p:nvSpPr>
          <p:cNvPr id="149" name="Google Shape;149;p39"/>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0" name="Google Shape;150;p3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51" name="Shape 151"/>
        <p:cNvGrpSpPr/>
        <p:nvPr/>
      </p:nvGrpSpPr>
      <p:grpSpPr>
        <a:xfrm>
          <a:off x="0" y="0"/>
          <a:ext cx="0" cy="0"/>
          <a:chOff x="0" y="0"/>
          <a:chExt cx="0" cy="0"/>
        </a:xfrm>
      </p:grpSpPr>
      <p:sp>
        <p:nvSpPr>
          <p:cNvPr id="152" name="Google Shape;152;p4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53" name="Google Shape;153;p40"/>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54" name="Google Shape;154;p4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55" name="Shape 155"/>
        <p:cNvGrpSpPr/>
        <p:nvPr/>
      </p:nvGrpSpPr>
      <p:grpSpPr>
        <a:xfrm>
          <a:off x="0" y="0"/>
          <a:ext cx="0" cy="0"/>
          <a:chOff x="0" y="0"/>
          <a:chExt cx="0" cy="0"/>
        </a:xfrm>
      </p:grpSpPr>
      <p:sp>
        <p:nvSpPr>
          <p:cNvPr id="156" name="Google Shape;156;p41"/>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57" name="Google Shape;157;p41"/>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58" name="Google Shape;158;p41"/>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59" name="Google Shape;159;p4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60" name="Shape 160"/>
        <p:cNvGrpSpPr/>
        <p:nvPr/>
      </p:nvGrpSpPr>
      <p:grpSpPr>
        <a:xfrm>
          <a:off x="0" y="0"/>
          <a:ext cx="0" cy="0"/>
          <a:chOff x="0" y="0"/>
          <a:chExt cx="0" cy="0"/>
        </a:xfrm>
      </p:grpSpPr>
      <p:sp>
        <p:nvSpPr>
          <p:cNvPr id="161" name="Google Shape;161;p42"/>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62" name="Google Shape;162;p4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63" name="Shape 163"/>
        <p:cNvGrpSpPr/>
        <p:nvPr/>
      </p:nvGrpSpPr>
      <p:grpSpPr>
        <a:xfrm>
          <a:off x="0" y="0"/>
          <a:ext cx="0" cy="0"/>
          <a:chOff x="0" y="0"/>
          <a:chExt cx="0" cy="0"/>
        </a:xfrm>
      </p:grpSpPr>
      <p:sp>
        <p:nvSpPr>
          <p:cNvPr id="164" name="Google Shape;164;p43"/>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65" name="Google Shape;165;p43"/>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66" name="Google Shape;166;p4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67" name="Shape 167"/>
        <p:cNvGrpSpPr/>
        <p:nvPr/>
      </p:nvGrpSpPr>
      <p:grpSpPr>
        <a:xfrm>
          <a:off x="0" y="0"/>
          <a:ext cx="0" cy="0"/>
          <a:chOff x="0" y="0"/>
          <a:chExt cx="0" cy="0"/>
        </a:xfrm>
      </p:grpSpPr>
      <p:sp>
        <p:nvSpPr>
          <p:cNvPr id="168" name="Google Shape;168;p44"/>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69" name="Google Shape;169;p4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70" name="Shape 170"/>
        <p:cNvGrpSpPr/>
        <p:nvPr/>
      </p:nvGrpSpPr>
      <p:grpSpPr>
        <a:xfrm>
          <a:off x="0" y="0"/>
          <a:ext cx="0" cy="0"/>
          <a:chOff x="0" y="0"/>
          <a:chExt cx="0" cy="0"/>
        </a:xfrm>
      </p:grpSpPr>
      <p:sp>
        <p:nvSpPr>
          <p:cNvPr id="171" name="Google Shape;171;p45"/>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72" name="Google Shape;172;p45"/>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73" name="Google Shape;173;p45"/>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74" name="Google Shape;174;p45"/>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75" name="Google Shape;175;p4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76" name="Shape 176"/>
        <p:cNvGrpSpPr/>
        <p:nvPr/>
      </p:nvGrpSpPr>
      <p:grpSpPr>
        <a:xfrm>
          <a:off x="0" y="0"/>
          <a:ext cx="0" cy="0"/>
          <a:chOff x="0" y="0"/>
          <a:chExt cx="0" cy="0"/>
        </a:xfrm>
      </p:grpSpPr>
      <p:sp>
        <p:nvSpPr>
          <p:cNvPr id="177" name="Google Shape;177;p46"/>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78" name="Google Shape;178;p4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79" name="Shape 179"/>
        <p:cNvGrpSpPr/>
        <p:nvPr/>
      </p:nvGrpSpPr>
      <p:grpSpPr>
        <a:xfrm>
          <a:off x="0" y="0"/>
          <a:ext cx="0" cy="0"/>
          <a:chOff x="0" y="0"/>
          <a:chExt cx="0" cy="0"/>
        </a:xfrm>
      </p:grpSpPr>
      <p:sp>
        <p:nvSpPr>
          <p:cNvPr id="180" name="Google Shape;180;p47"/>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81" name="Google Shape;181;p47"/>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82" name="Google Shape;182;p4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83" name="Shape 183"/>
        <p:cNvGrpSpPr/>
        <p:nvPr/>
      </p:nvGrpSpPr>
      <p:grpSpPr>
        <a:xfrm>
          <a:off x="0" y="0"/>
          <a:ext cx="0" cy="0"/>
          <a:chOff x="0" y="0"/>
          <a:chExt cx="0" cy="0"/>
        </a:xfrm>
      </p:grpSpPr>
      <p:sp>
        <p:nvSpPr>
          <p:cNvPr id="184" name="Google Shape;184;p4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5.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2.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_rels/slideMaster4.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11" Type="http://schemas.openxmlformats.org/officeDocument/2006/relationships/slideLayout" Target="../slideLayouts/slideLayout44.xml"/><Relationship Id="rId10" Type="http://schemas.openxmlformats.org/officeDocument/2006/relationships/slideLayout" Target="../slideLayouts/slideLayout43.xml"/><Relationship Id="rId12" Type="http://schemas.openxmlformats.org/officeDocument/2006/relationships/theme" Target="../theme/theme3.xml"/><Relationship Id="rId9" Type="http://schemas.openxmlformats.org/officeDocument/2006/relationships/slideLayout" Target="../slideLayouts/slideLayout42.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140" name="Shape 140"/>
        <p:cNvGrpSpPr/>
        <p:nvPr/>
      </p:nvGrpSpPr>
      <p:grpSpPr>
        <a:xfrm>
          <a:off x="0" y="0"/>
          <a:ext cx="0" cy="0"/>
          <a:chOff x="0" y="0"/>
          <a:chExt cx="0" cy="0"/>
        </a:xfrm>
      </p:grpSpPr>
      <p:sp>
        <p:nvSpPr>
          <p:cNvPr id="141" name="Google Shape;141;p37"/>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142" name="Google Shape;142;p37"/>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143" name="Google Shape;143;p37"/>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8.png"/><Relationship Id="rId4" Type="http://schemas.openxmlformats.org/officeDocument/2006/relationships/image" Target="../media/image9.png"/><Relationship Id="rId5" Type="http://schemas.openxmlformats.org/officeDocument/2006/relationships/image" Target="../media/image1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2.xml"/><Relationship Id="rId3" Type="http://schemas.openxmlformats.org/officeDocument/2006/relationships/image" Target="../media/image8.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8.pn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8.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5.xml"/><Relationship Id="rId3" Type="http://schemas.openxmlformats.org/officeDocument/2006/relationships/image" Target="../media/image8.png"/><Relationship Id="rId4" Type="http://schemas.openxmlformats.org/officeDocument/2006/relationships/image" Target="../media/image9.png"/><Relationship Id="rId5"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8" name="Shape 188"/>
        <p:cNvGrpSpPr/>
        <p:nvPr/>
      </p:nvGrpSpPr>
      <p:grpSpPr>
        <a:xfrm>
          <a:off x="0" y="0"/>
          <a:ext cx="0" cy="0"/>
          <a:chOff x="0" y="0"/>
          <a:chExt cx="0" cy="0"/>
        </a:xfrm>
      </p:grpSpPr>
      <p:sp>
        <p:nvSpPr>
          <p:cNvPr id="189" name="Google Shape;189;p49"/>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2000">
                <a:solidFill>
                  <a:schemeClr val="dk1"/>
                </a:solidFill>
                <a:latin typeface="Plus Jakarta Sans"/>
                <a:ea typeface="Plus Jakarta Sans"/>
                <a:cs typeface="Plus Jakarta Sans"/>
                <a:sym typeface="Plus Jakarta Sans"/>
              </a:rPr>
              <a:t>What is </a:t>
            </a:r>
            <a:endParaRPr sz="2000">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Contextualization?</a:t>
            </a:r>
            <a:endParaRPr sz="2500">
              <a:solidFill>
                <a:schemeClr val="dk1"/>
              </a:solidFill>
              <a:latin typeface="Plus Jakarta Sans"/>
              <a:ea typeface="Plus Jakarta Sans"/>
              <a:cs typeface="Plus Jakarta Sans"/>
              <a:sym typeface="Plus Jakarta Sans"/>
            </a:endParaRPr>
          </a:p>
        </p:txBody>
      </p:sp>
      <p:sp>
        <p:nvSpPr>
          <p:cNvPr id="190" name="Google Shape;190;p4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91" name="Google Shape;191;p4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92" name="Google Shape;192;p4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93" name="Google Shape;193;p49"/>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94" name="Google Shape;194;p49"/>
          <p:cNvSpPr txBox="1"/>
          <p:nvPr/>
        </p:nvSpPr>
        <p:spPr>
          <a:xfrm>
            <a:off x="2169500" y="3721838"/>
            <a:ext cx="2989500" cy="8082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To understand a historical moment, we have to understand what surrounds that moment.</a:t>
            </a:r>
            <a:endParaRPr sz="1300">
              <a:latin typeface="Inter"/>
              <a:ea typeface="Inter"/>
              <a:cs typeface="Inter"/>
              <a:sym typeface="Inter"/>
            </a:endParaRPr>
          </a:p>
        </p:txBody>
      </p:sp>
      <p:sp>
        <p:nvSpPr>
          <p:cNvPr id="195" name="Google Shape;195;p49"/>
          <p:cNvSpPr txBox="1"/>
          <p:nvPr/>
        </p:nvSpPr>
        <p:spPr>
          <a:xfrm>
            <a:off x="551075" y="2060488"/>
            <a:ext cx="1839900" cy="14253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u="sng">
                <a:latin typeface="Inter"/>
                <a:ea typeface="Inter"/>
                <a:cs typeface="Inter"/>
                <a:sym typeface="Inter"/>
              </a:rPr>
              <a:t>Social Context</a:t>
            </a:r>
            <a:endParaRPr u="sng">
              <a:latin typeface="Inter"/>
              <a:ea typeface="Inter"/>
              <a:cs typeface="Inter"/>
              <a:sym typeface="Inter"/>
            </a:endParaRPr>
          </a:p>
          <a:p>
            <a:pPr indent="-292100" lvl="0" marL="457200" rtl="0" algn="l">
              <a:spcBef>
                <a:spcPts val="1000"/>
              </a:spcBef>
              <a:spcAft>
                <a:spcPts val="0"/>
              </a:spcAft>
              <a:buSzPts val="1000"/>
              <a:buFont typeface="Inter"/>
              <a:buChar char="●"/>
            </a:pPr>
            <a:r>
              <a:rPr lang="en" sz="1000">
                <a:latin typeface="Inter"/>
                <a:ea typeface="Inter"/>
                <a:cs typeface="Inter"/>
                <a:sym typeface="Inter"/>
              </a:rPr>
              <a:t>What other important people lived in this time and place?</a:t>
            </a:r>
            <a:endParaRPr sz="1000">
              <a:latin typeface="Inter"/>
              <a:ea typeface="Inter"/>
              <a:cs typeface="Inter"/>
              <a:sym typeface="Inter"/>
            </a:endParaRPr>
          </a:p>
          <a:p>
            <a:pPr indent="0" lvl="0" marL="457200" rtl="0" algn="l">
              <a:spcBef>
                <a:spcPts val="0"/>
              </a:spcBef>
              <a:spcAft>
                <a:spcPts val="0"/>
              </a:spcAft>
              <a:buNone/>
            </a:pPr>
            <a:r>
              <a:t/>
            </a:r>
            <a:endParaRPr sz="1800" u="sng">
              <a:latin typeface="Inter"/>
              <a:ea typeface="Inter"/>
              <a:cs typeface="Inter"/>
              <a:sym typeface="Inter"/>
            </a:endParaRPr>
          </a:p>
        </p:txBody>
      </p:sp>
      <p:sp>
        <p:nvSpPr>
          <p:cNvPr id="196" name="Google Shape;196;p49"/>
          <p:cNvSpPr txBox="1"/>
          <p:nvPr/>
        </p:nvSpPr>
        <p:spPr>
          <a:xfrm>
            <a:off x="4887225" y="2057486"/>
            <a:ext cx="2334300" cy="14253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u="sng">
                <a:solidFill>
                  <a:schemeClr val="dk1"/>
                </a:solidFill>
                <a:latin typeface="Inter"/>
                <a:ea typeface="Inter"/>
                <a:cs typeface="Inter"/>
                <a:sym typeface="Inter"/>
              </a:rPr>
              <a:t>Political Context</a:t>
            </a:r>
            <a:endParaRPr u="sng">
              <a:solidFill>
                <a:schemeClr val="dk1"/>
              </a:solidFill>
              <a:latin typeface="Inter"/>
              <a:ea typeface="Inter"/>
              <a:cs typeface="Inter"/>
              <a:sym typeface="Inter"/>
            </a:endParaRPr>
          </a:p>
          <a:p>
            <a:pPr indent="-292100" lvl="0" marL="457200" rtl="0" algn="l">
              <a:spcBef>
                <a:spcPts val="1000"/>
              </a:spcBef>
              <a:spcAft>
                <a:spcPts val="0"/>
              </a:spcAft>
              <a:buClr>
                <a:schemeClr val="dk1"/>
              </a:buClr>
              <a:buSzPts val="1000"/>
              <a:buFont typeface="Inter"/>
              <a:buChar char="●"/>
            </a:pPr>
            <a:r>
              <a:rPr lang="en" sz="1000">
                <a:solidFill>
                  <a:schemeClr val="dk1"/>
                </a:solidFill>
                <a:latin typeface="Inter"/>
                <a:ea typeface="Inter"/>
                <a:cs typeface="Inter"/>
                <a:sym typeface="Inter"/>
              </a:rPr>
              <a:t>What did the political landscape look like </a:t>
            </a:r>
            <a:r>
              <a:rPr lang="en" sz="1000">
                <a:solidFill>
                  <a:schemeClr val="dk1"/>
                </a:solidFill>
                <a:latin typeface="Work Sans"/>
                <a:ea typeface="Work Sans"/>
                <a:cs typeface="Work Sans"/>
                <a:sym typeface="Work Sans"/>
              </a:rPr>
              <a:t>during this time and place?</a:t>
            </a:r>
            <a:endParaRPr sz="1000">
              <a:solidFill>
                <a:schemeClr val="dk1"/>
              </a:solidFill>
              <a:latin typeface="Inter"/>
              <a:ea typeface="Inter"/>
              <a:cs typeface="Inter"/>
              <a:sym typeface="Inter"/>
            </a:endParaRPr>
          </a:p>
          <a:p>
            <a:pPr indent="-285750" lvl="0" marL="457200" rtl="0" algn="l">
              <a:spcBef>
                <a:spcPts val="0"/>
              </a:spcBef>
              <a:spcAft>
                <a:spcPts val="0"/>
              </a:spcAft>
              <a:buClr>
                <a:schemeClr val="dk1"/>
              </a:buClr>
              <a:buSzPts val="900"/>
              <a:buFont typeface="Inter"/>
              <a:buChar char="●"/>
            </a:pPr>
            <a:r>
              <a:rPr lang="en" sz="1000">
                <a:solidFill>
                  <a:schemeClr val="dk1"/>
                </a:solidFill>
                <a:latin typeface="Work Sans"/>
                <a:ea typeface="Work Sans"/>
                <a:cs typeface="Work Sans"/>
                <a:sym typeface="Work Sans"/>
              </a:rPr>
              <a:t>Who was in power during this time and place? </a:t>
            </a:r>
            <a:endParaRPr sz="1000">
              <a:solidFill>
                <a:schemeClr val="dk1"/>
              </a:solidFill>
              <a:latin typeface="Work Sans"/>
              <a:ea typeface="Work Sans"/>
              <a:cs typeface="Work Sans"/>
              <a:sym typeface="Work Sans"/>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Who had little/no power?</a:t>
            </a:r>
            <a:endParaRPr sz="1000">
              <a:solidFill>
                <a:schemeClr val="dk1"/>
              </a:solidFill>
              <a:latin typeface="Inter"/>
              <a:ea typeface="Inter"/>
              <a:cs typeface="Inter"/>
              <a:sym typeface="Inter"/>
            </a:endParaRPr>
          </a:p>
          <a:p>
            <a:pPr indent="0" lvl="0" marL="0" rtl="0" algn="l">
              <a:spcBef>
                <a:spcPts val="0"/>
              </a:spcBef>
              <a:spcAft>
                <a:spcPts val="1000"/>
              </a:spcAft>
              <a:buClr>
                <a:schemeClr val="dk1"/>
              </a:buClr>
              <a:buSzPts val="1200"/>
              <a:buFont typeface="Arial"/>
              <a:buNone/>
            </a:pPr>
            <a:r>
              <a:t/>
            </a:r>
            <a:endParaRPr u="sng">
              <a:solidFill>
                <a:schemeClr val="dk1"/>
              </a:solidFill>
              <a:latin typeface="Inter"/>
              <a:ea typeface="Inter"/>
              <a:cs typeface="Inter"/>
              <a:sym typeface="Inter"/>
            </a:endParaRPr>
          </a:p>
        </p:txBody>
      </p:sp>
      <p:sp>
        <p:nvSpPr>
          <p:cNvPr id="197" name="Google Shape;197;p49"/>
          <p:cNvSpPr txBox="1"/>
          <p:nvPr/>
        </p:nvSpPr>
        <p:spPr>
          <a:xfrm>
            <a:off x="550950" y="4807888"/>
            <a:ext cx="2334300" cy="13524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u="sng">
                <a:solidFill>
                  <a:schemeClr val="dk1"/>
                </a:solidFill>
                <a:latin typeface="Inter"/>
                <a:ea typeface="Inter"/>
                <a:cs typeface="Inter"/>
                <a:sym typeface="Inter"/>
              </a:rPr>
              <a:t>Ideological Context</a:t>
            </a:r>
            <a:endParaRPr u="sng">
              <a:solidFill>
                <a:schemeClr val="dk1"/>
              </a:solidFill>
              <a:latin typeface="Inter"/>
              <a:ea typeface="Inter"/>
              <a:cs typeface="Inter"/>
              <a:sym typeface="Inter"/>
            </a:endParaRPr>
          </a:p>
          <a:p>
            <a:pPr indent="-292100" lvl="0" marL="457200" rtl="0" algn="l">
              <a:spcBef>
                <a:spcPts val="1000"/>
              </a:spcBef>
              <a:spcAft>
                <a:spcPts val="0"/>
              </a:spcAft>
              <a:buClr>
                <a:schemeClr val="dk1"/>
              </a:buClr>
              <a:buSzPts val="1000"/>
              <a:buFont typeface="Inter"/>
              <a:buChar char="●"/>
            </a:pPr>
            <a:r>
              <a:rPr lang="en" sz="1000">
                <a:solidFill>
                  <a:schemeClr val="dk1"/>
                </a:solidFill>
                <a:latin typeface="Inter"/>
                <a:ea typeface="Inter"/>
                <a:cs typeface="Inter"/>
                <a:sym typeface="Inter"/>
              </a:rPr>
              <a:t>What worldviews dominated this time and place? (sometimes called the “zeigeist” or “spirit of the times”)</a:t>
            </a:r>
            <a:endParaRPr sz="1000">
              <a:solidFill>
                <a:schemeClr val="dk1"/>
              </a:solidFill>
              <a:latin typeface="Inter"/>
              <a:ea typeface="Inter"/>
              <a:cs typeface="Inter"/>
              <a:sym typeface="Inter"/>
            </a:endParaRPr>
          </a:p>
        </p:txBody>
      </p:sp>
      <p:sp>
        <p:nvSpPr>
          <p:cNvPr id="198" name="Google Shape;198;p49"/>
          <p:cNvSpPr txBox="1"/>
          <p:nvPr/>
        </p:nvSpPr>
        <p:spPr>
          <a:xfrm>
            <a:off x="3213475" y="4804488"/>
            <a:ext cx="1839900" cy="13524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u="sng">
                <a:solidFill>
                  <a:schemeClr val="dk1"/>
                </a:solidFill>
                <a:latin typeface="Inter"/>
                <a:ea typeface="Inter"/>
                <a:cs typeface="Inter"/>
                <a:sym typeface="Inter"/>
              </a:rPr>
              <a:t>Economic Context</a:t>
            </a:r>
            <a:endParaRPr u="sng">
              <a:solidFill>
                <a:schemeClr val="dk1"/>
              </a:solidFill>
              <a:latin typeface="Inter"/>
              <a:ea typeface="Inter"/>
              <a:cs typeface="Inter"/>
              <a:sym typeface="Inter"/>
            </a:endParaRPr>
          </a:p>
          <a:p>
            <a:pPr indent="-292100" lvl="0" marL="457200" rtl="0" algn="l">
              <a:spcBef>
                <a:spcPts val="1000"/>
              </a:spcBef>
              <a:spcAft>
                <a:spcPts val="0"/>
              </a:spcAft>
              <a:buClr>
                <a:schemeClr val="dk1"/>
              </a:buClr>
              <a:buSzPts val="1000"/>
              <a:buFont typeface="Inter"/>
              <a:buChar char="●"/>
            </a:pPr>
            <a:r>
              <a:rPr lang="en" sz="1000">
                <a:solidFill>
                  <a:schemeClr val="dk1"/>
                </a:solidFill>
                <a:latin typeface="Inter"/>
                <a:ea typeface="Inter"/>
                <a:cs typeface="Inter"/>
                <a:sym typeface="Inter"/>
              </a:rPr>
              <a:t>What economic factors were influential at this time and in this place?</a:t>
            </a:r>
            <a:endParaRPr sz="1000">
              <a:solidFill>
                <a:schemeClr val="dk1"/>
              </a:solidFill>
              <a:latin typeface="Inter"/>
              <a:ea typeface="Inter"/>
              <a:cs typeface="Inter"/>
              <a:sym typeface="Inter"/>
            </a:endParaRPr>
          </a:p>
        </p:txBody>
      </p:sp>
      <p:cxnSp>
        <p:nvCxnSpPr>
          <p:cNvPr id="199" name="Google Shape;199;p49"/>
          <p:cNvCxnSpPr>
            <a:stCxn id="194" idx="0"/>
          </p:cNvCxnSpPr>
          <p:nvPr/>
        </p:nvCxnSpPr>
        <p:spPr>
          <a:xfrm rot="10800000">
            <a:off x="1483550" y="3516038"/>
            <a:ext cx="2180700" cy="205800"/>
          </a:xfrm>
          <a:prstGeom prst="straightConnector1">
            <a:avLst/>
          </a:prstGeom>
          <a:noFill/>
          <a:ln cap="flat" cmpd="sng" w="9525">
            <a:solidFill>
              <a:schemeClr val="dk2"/>
            </a:solidFill>
            <a:prstDash val="solid"/>
            <a:round/>
            <a:headEnd len="med" w="med" type="none"/>
            <a:tailEnd len="med" w="med" type="triangle"/>
          </a:ln>
        </p:spPr>
      </p:cxnSp>
      <p:cxnSp>
        <p:nvCxnSpPr>
          <p:cNvPr id="200" name="Google Shape;200;p49"/>
          <p:cNvCxnSpPr>
            <a:stCxn id="194" idx="0"/>
            <a:endCxn id="196" idx="2"/>
          </p:cNvCxnSpPr>
          <p:nvPr/>
        </p:nvCxnSpPr>
        <p:spPr>
          <a:xfrm flipH="1" rot="10800000">
            <a:off x="3664250" y="3482738"/>
            <a:ext cx="2390100" cy="239100"/>
          </a:xfrm>
          <a:prstGeom prst="straightConnector1">
            <a:avLst/>
          </a:prstGeom>
          <a:noFill/>
          <a:ln cap="flat" cmpd="sng" w="9525">
            <a:solidFill>
              <a:schemeClr val="dk2"/>
            </a:solidFill>
            <a:prstDash val="solid"/>
            <a:round/>
            <a:headEnd len="med" w="med" type="none"/>
            <a:tailEnd len="med" w="med" type="triangle"/>
          </a:ln>
        </p:spPr>
      </p:cxnSp>
      <p:cxnSp>
        <p:nvCxnSpPr>
          <p:cNvPr id="201" name="Google Shape;201;p49"/>
          <p:cNvCxnSpPr>
            <a:stCxn id="194" idx="2"/>
            <a:endCxn id="197" idx="0"/>
          </p:cNvCxnSpPr>
          <p:nvPr/>
        </p:nvCxnSpPr>
        <p:spPr>
          <a:xfrm flipH="1">
            <a:off x="1718150" y="4530038"/>
            <a:ext cx="1946100" cy="277800"/>
          </a:xfrm>
          <a:prstGeom prst="straightConnector1">
            <a:avLst/>
          </a:prstGeom>
          <a:noFill/>
          <a:ln cap="flat" cmpd="sng" w="9525">
            <a:solidFill>
              <a:schemeClr val="dk2"/>
            </a:solidFill>
            <a:prstDash val="solid"/>
            <a:round/>
            <a:headEnd len="med" w="med" type="none"/>
            <a:tailEnd len="med" w="med" type="triangle"/>
          </a:ln>
        </p:spPr>
      </p:cxnSp>
      <p:cxnSp>
        <p:nvCxnSpPr>
          <p:cNvPr id="202" name="Google Shape;202;p49"/>
          <p:cNvCxnSpPr>
            <a:stCxn id="194" idx="2"/>
            <a:endCxn id="198" idx="0"/>
          </p:cNvCxnSpPr>
          <p:nvPr/>
        </p:nvCxnSpPr>
        <p:spPr>
          <a:xfrm>
            <a:off x="3664250" y="4530038"/>
            <a:ext cx="469200" cy="274500"/>
          </a:xfrm>
          <a:prstGeom prst="straightConnector1">
            <a:avLst/>
          </a:prstGeom>
          <a:noFill/>
          <a:ln cap="flat" cmpd="sng" w="9525">
            <a:solidFill>
              <a:schemeClr val="dk2"/>
            </a:solidFill>
            <a:prstDash val="solid"/>
            <a:round/>
            <a:headEnd len="med" w="med" type="none"/>
            <a:tailEnd len="med" w="med" type="triangle"/>
          </a:ln>
        </p:spPr>
      </p:cxnSp>
      <p:sp>
        <p:nvSpPr>
          <p:cNvPr id="203" name="Google Shape;203;p49"/>
          <p:cNvSpPr txBox="1"/>
          <p:nvPr/>
        </p:nvSpPr>
        <p:spPr>
          <a:xfrm>
            <a:off x="1812075" y="1056875"/>
            <a:ext cx="5442000" cy="808200"/>
          </a:xfrm>
          <a:prstGeom prst="rect">
            <a:avLst/>
          </a:prstGeom>
          <a:solidFill>
            <a:srgbClr val="EFFEF9"/>
          </a:solid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rgbClr val="000000"/>
                </a:solidFill>
                <a:latin typeface="Plus Jakarta Sans"/>
                <a:ea typeface="Plus Jakarta Sans"/>
                <a:cs typeface="Plus Jakarta Sans"/>
                <a:sym typeface="Plus Jakarta Sans"/>
              </a:rPr>
              <a:t>Quick Definition: </a:t>
            </a:r>
            <a:r>
              <a:rPr lang="en">
                <a:solidFill>
                  <a:srgbClr val="000000"/>
                </a:solidFill>
                <a:latin typeface="Plus Jakarta Sans"/>
                <a:ea typeface="Plus Jakarta Sans"/>
                <a:cs typeface="Plus Jakarta Sans"/>
                <a:sym typeface="Plus Jakarta Sans"/>
              </a:rPr>
              <a:t>Thinking historically means interpreting historical events, developments, or processes in light of the surrounding historical context.</a:t>
            </a:r>
            <a:endParaRPr sz="1200">
              <a:solidFill>
                <a:srgbClr val="000000"/>
              </a:solidFill>
              <a:latin typeface="Work Sans"/>
              <a:ea typeface="Work Sans"/>
              <a:cs typeface="Work Sans"/>
              <a:sym typeface="Work Sans"/>
            </a:endParaRPr>
          </a:p>
        </p:txBody>
      </p:sp>
      <p:graphicFrame>
        <p:nvGraphicFramePr>
          <p:cNvPr id="204" name="Google Shape;204;p49"/>
          <p:cNvGraphicFramePr/>
          <p:nvPr/>
        </p:nvGraphicFramePr>
        <p:xfrm>
          <a:off x="551100" y="7362388"/>
          <a:ext cx="3000000" cy="3000000"/>
        </p:xfrm>
        <a:graphic>
          <a:graphicData uri="http://schemas.openxmlformats.org/drawingml/2006/table">
            <a:tbl>
              <a:tblPr>
                <a:noFill/>
                <a:tableStyleId>{9982A202-603E-448E-8F8E-B4530ED41F19}</a:tableStyleId>
              </a:tblPr>
              <a:tblGrid>
                <a:gridCol w="3367800"/>
                <a:gridCol w="3367800"/>
              </a:tblGrid>
              <a:tr h="340900">
                <a:tc>
                  <a:txBody>
                    <a:bodyPr/>
                    <a:lstStyle/>
                    <a:p>
                      <a:pPr indent="0" lvl="0" marL="0" rtl="0" algn="l">
                        <a:spcBef>
                          <a:spcPts val="0"/>
                        </a:spcBef>
                        <a:spcAft>
                          <a:spcPts val="0"/>
                        </a:spcAft>
                        <a:buNone/>
                      </a:pPr>
                      <a:r>
                        <a:rPr lang="en" sz="1100">
                          <a:latin typeface="Inter"/>
                          <a:ea typeface="Inter"/>
                          <a:cs typeface="Inter"/>
                          <a:sym typeface="Inter"/>
                        </a:rPr>
                        <a:t>Think of an example when people misunderstood something because they did not know context. Write it below.</a:t>
                      </a:r>
                      <a:endParaRPr sz="11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100">
                          <a:latin typeface="Inter"/>
                          <a:ea typeface="Inter"/>
                          <a:cs typeface="Inter"/>
                          <a:sym typeface="Inter"/>
                        </a:rPr>
                        <a:t>If presented with a 1799 Speech by President John Adams, what are three questions you could explore to find out its context?</a:t>
                      </a:r>
                      <a:endParaRPr sz="11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118175">
                <a:tc>
                  <a:txBody>
                    <a:bodyPr/>
                    <a:lstStyle/>
                    <a:p>
                      <a:pPr indent="0" lvl="0" marL="0" rtl="0" algn="l">
                        <a:spcBef>
                          <a:spcPts val="0"/>
                        </a:spcBef>
                        <a:spcAft>
                          <a:spcPts val="0"/>
                        </a:spcAft>
                        <a:buNone/>
                      </a:pPr>
                      <a:r>
                        <a:t/>
                      </a:r>
                      <a:endParaRPr sz="10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000">
                          <a:latin typeface="Inter"/>
                          <a:ea typeface="Inter"/>
                          <a:cs typeface="Inter"/>
                          <a:sym typeface="Inter"/>
                        </a:rPr>
                        <a:t>1.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2.</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3. </a:t>
                      </a:r>
                      <a:endParaRPr sz="10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205" name="Google Shape;205;p49"/>
          <p:cNvSpPr txBox="1"/>
          <p:nvPr/>
        </p:nvSpPr>
        <p:spPr>
          <a:xfrm>
            <a:off x="2719150" y="2057486"/>
            <a:ext cx="1839900" cy="14253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u="sng">
                <a:latin typeface="Inter"/>
                <a:ea typeface="Inter"/>
                <a:cs typeface="Inter"/>
                <a:sym typeface="Inter"/>
              </a:rPr>
              <a:t>Cultural Context</a:t>
            </a:r>
            <a:endParaRPr u="sng">
              <a:latin typeface="Inter"/>
              <a:ea typeface="Inter"/>
              <a:cs typeface="Inter"/>
              <a:sym typeface="Inter"/>
            </a:endParaRPr>
          </a:p>
          <a:p>
            <a:pPr indent="-292100" lvl="0" marL="457200" rtl="0" algn="l">
              <a:spcBef>
                <a:spcPts val="1000"/>
              </a:spcBef>
              <a:spcAft>
                <a:spcPts val="0"/>
              </a:spcAft>
              <a:buSzPts val="1000"/>
              <a:buFont typeface="Inter"/>
              <a:buChar char="●"/>
            </a:pPr>
            <a:r>
              <a:rPr lang="en" sz="1000">
                <a:latin typeface="Inter"/>
                <a:ea typeface="Inter"/>
                <a:cs typeface="Inter"/>
                <a:sym typeface="Inter"/>
              </a:rPr>
              <a:t>What cultural norms were popular during this time and place?</a:t>
            </a:r>
            <a:endParaRPr sz="1000">
              <a:latin typeface="Inter"/>
              <a:ea typeface="Inter"/>
              <a:cs typeface="Inter"/>
              <a:sym typeface="Inter"/>
            </a:endParaRPr>
          </a:p>
          <a:p>
            <a:pPr indent="0" lvl="0" marL="457200" rtl="0" algn="l">
              <a:spcBef>
                <a:spcPts val="0"/>
              </a:spcBef>
              <a:spcAft>
                <a:spcPts val="0"/>
              </a:spcAft>
              <a:buNone/>
            </a:pPr>
            <a:r>
              <a:t/>
            </a:r>
            <a:endParaRPr sz="1800" u="sng">
              <a:latin typeface="Inter"/>
              <a:ea typeface="Inter"/>
              <a:cs typeface="Inter"/>
              <a:sym typeface="Inter"/>
            </a:endParaRPr>
          </a:p>
        </p:txBody>
      </p:sp>
      <p:cxnSp>
        <p:nvCxnSpPr>
          <p:cNvPr id="206" name="Google Shape;206;p49"/>
          <p:cNvCxnSpPr>
            <a:stCxn id="194" idx="0"/>
            <a:endCxn id="205" idx="2"/>
          </p:cNvCxnSpPr>
          <p:nvPr/>
        </p:nvCxnSpPr>
        <p:spPr>
          <a:xfrm rot="10800000">
            <a:off x="3639050" y="3482738"/>
            <a:ext cx="25200" cy="239100"/>
          </a:xfrm>
          <a:prstGeom prst="straightConnector1">
            <a:avLst/>
          </a:prstGeom>
          <a:noFill/>
          <a:ln cap="flat" cmpd="sng" w="9525">
            <a:solidFill>
              <a:schemeClr val="dk2"/>
            </a:solidFill>
            <a:prstDash val="solid"/>
            <a:round/>
            <a:headEnd len="med" w="med" type="none"/>
            <a:tailEnd len="med" w="med" type="triangle"/>
          </a:ln>
        </p:spPr>
      </p:cxnSp>
      <p:sp>
        <p:nvSpPr>
          <p:cNvPr id="207" name="Google Shape;207;p49"/>
          <p:cNvSpPr txBox="1"/>
          <p:nvPr/>
        </p:nvSpPr>
        <p:spPr>
          <a:xfrm>
            <a:off x="5381600" y="4807913"/>
            <a:ext cx="1839900" cy="13524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u="sng">
                <a:latin typeface="Inter"/>
                <a:ea typeface="Inter"/>
                <a:cs typeface="Inter"/>
                <a:sym typeface="Inter"/>
              </a:rPr>
              <a:t>Geographic Context</a:t>
            </a:r>
            <a:endParaRPr u="sng">
              <a:latin typeface="Inter"/>
              <a:ea typeface="Inter"/>
              <a:cs typeface="Inter"/>
              <a:sym typeface="Inter"/>
            </a:endParaRPr>
          </a:p>
          <a:p>
            <a:pPr indent="-292100" lvl="0" marL="457200" rtl="0" algn="l">
              <a:spcBef>
                <a:spcPts val="1000"/>
              </a:spcBef>
              <a:spcAft>
                <a:spcPts val="0"/>
              </a:spcAft>
              <a:buSzPts val="1000"/>
              <a:buFont typeface="Inter"/>
              <a:buChar char="●"/>
            </a:pPr>
            <a:r>
              <a:rPr lang="en" sz="1000">
                <a:latin typeface="Inter"/>
                <a:ea typeface="Inter"/>
                <a:cs typeface="Inter"/>
                <a:sym typeface="Inter"/>
              </a:rPr>
              <a:t>How does the geography of this place influence this moment?</a:t>
            </a:r>
            <a:endParaRPr sz="1800" u="sng">
              <a:latin typeface="Inter"/>
              <a:ea typeface="Inter"/>
              <a:cs typeface="Inter"/>
              <a:sym typeface="Inter"/>
            </a:endParaRPr>
          </a:p>
        </p:txBody>
      </p:sp>
      <p:cxnSp>
        <p:nvCxnSpPr>
          <p:cNvPr id="208" name="Google Shape;208;p49"/>
          <p:cNvCxnSpPr>
            <a:stCxn id="194" idx="2"/>
            <a:endCxn id="207" idx="0"/>
          </p:cNvCxnSpPr>
          <p:nvPr/>
        </p:nvCxnSpPr>
        <p:spPr>
          <a:xfrm>
            <a:off x="3664250" y="4530038"/>
            <a:ext cx="2637300" cy="277800"/>
          </a:xfrm>
          <a:prstGeom prst="straightConnector1">
            <a:avLst/>
          </a:prstGeom>
          <a:noFill/>
          <a:ln cap="flat" cmpd="sng" w="9525">
            <a:solidFill>
              <a:schemeClr val="dk2"/>
            </a:solidFill>
            <a:prstDash val="solid"/>
            <a:round/>
            <a:headEnd len="med" w="med" type="none"/>
            <a:tailEnd len="med" w="med" type="triangle"/>
          </a:ln>
        </p:spPr>
      </p:cxnSp>
      <p:sp>
        <p:nvSpPr>
          <p:cNvPr id="209" name="Google Shape;209;p49"/>
          <p:cNvSpPr txBox="1"/>
          <p:nvPr/>
        </p:nvSpPr>
        <p:spPr>
          <a:xfrm>
            <a:off x="550975" y="6816838"/>
            <a:ext cx="1138200" cy="400200"/>
          </a:xfrm>
          <a:prstGeom prst="rect">
            <a:avLst/>
          </a:prstGeom>
          <a:noFill/>
          <a:ln cap="flat" cmpd="sng" w="19050">
            <a:solidFill>
              <a:schemeClr val="accent1"/>
            </a:solidFill>
            <a:prstDash val="solid"/>
            <a:round/>
            <a:headEnd len="sm" w="sm" type="none"/>
            <a:tailEnd len="sm" w="sm" type="none"/>
          </a:ln>
        </p:spPr>
        <p:txBody>
          <a:bodyPr anchorCtr="0" anchor="ctr" bIns="109725" lIns="91425" spcFirstLastPara="1" rIns="91425" wrap="square" tIns="109725">
            <a:noAutofit/>
          </a:bodyPr>
          <a:lstStyle/>
          <a:p>
            <a:pPr indent="0" lvl="0" marL="0" rtl="0" algn="ctr">
              <a:spcBef>
                <a:spcPts val="0"/>
              </a:spcBef>
              <a:spcAft>
                <a:spcPts val="0"/>
              </a:spcAft>
              <a:buNone/>
            </a:pPr>
            <a:r>
              <a:rPr b="1" lang="en">
                <a:latin typeface="Plus Jakarta Sans"/>
                <a:ea typeface="Plus Jakarta Sans"/>
                <a:cs typeface="Plus Jakarta Sans"/>
                <a:sym typeface="Plus Jakarta Sans"/>
              </a:rPr>
              <a:t>Practice!</a:t>
            </a:r>
            <a:endParaRPr b="1">
              <a:latin typeface="Plus Jakarta Sans"/>
              <a:ea typeface="Plus Jakarta Sans"/>
              <a:cs typeface="Plus Jakarta Sans"/>
              <a:sym typeface="Plus Jakarta Sans"/>
            </a:endParaRPr>
          </a:p>
        </p:txBody>
      </p:sp>
      <p:sp>
        <p:nvSpPr>
          <p:cNvPr id="210" name="Google Shape;210;p49"/>
          <p:cNvSpPr txBox="1"/>
          <p:nvPr/>
        </p:nvSpPr>
        <p:spPr>
          <a:xfrm>
            <a:off x="2390975" y="6438150"/>
            <a:ext cx="4883100" cy="7386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9725" lIns="109725" spcFirstLastPara="1" rIns="109725" wrap="square" tIns="109725">
            <a:noAutofit/>
          </a:bodyPr>
          <a:lstStyle/>
          <a:p>
            <a:pPr indent="0" lvl="0" marL="0" rtl="0" algn="l">
              <a:lnSpc>
                <a:spcPct val="100000"/>
              </a:lnSpc>
              <a:spcBef>
                <a:spcPts val="0"/>
              </a:spcBef>
              <a:spcAft>
                <a:spcPts val="0"/>
              </a:spcAft>
              <a:buNone/>
            </a:pPr>
            <a:r>
              <a:rPr lang="en" sz="1200">
                <a:latin typeface="Plus Jakarta Sans"/>
                <a:ea typeface="Plus Jakarta Sans"/>
                <a:cs typeface="Plus Jakarta Sans"/>
                <a:sym typeface="Plus Jakarta Sans"/>
              </a:rPr>
              <a:t>When we explore how a historical moment fits within its broader historical context, we avoid over simplified narratives and can see the complex and nuanced nature of history.</a:t>
            </a:r>
            <a:endParaRPr sz="1200">
              <a:latin typeface="Plus Jakarta Sans"/>
              <a:ea typeface="Plus Jakarta Sans"/>
              <a:cs typeface="Plus Jakarta Sans"/>
              <a:sym typeface="Plus Jakarta Sans"/>
            </a:endParaRPr>
          </a:p>
        </p:txBody>
      </p:sp>
      <p:pic>
        <p:nvPicPr>
          <p:cNvPr id="211" name="Google Shape;211;p49"/>
          <p:cNvPicPr preferRelativeResize="0"/>
          <p:nvPr/>
        </p:nvPicPr>
        <p:blipFill>
          <a:blip r:embed="rId5">
            <a:alphaModFix/>
          </a:blip>
          <a:stretch>
            <a:fillRect/>
          </a:stretch>
        </p:blipFill>
        <p:spPr>
          <a:xfrm>
            <a:off x="812725" y="1056875"/>
            <a:ext cx="808200" cy="8082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15" name="Shape 215"/>
        <p:cNvGrpSpPr/>
        <p:nvPr/>
      </p:nvGrpSpPr>
      <p:grpSpPr>
        <a:xfrm>
          <a:off x="0" y="0"/>
          <a:ext cx="0" cy="0"/>
          <a:chOff x="0" y="0"/>
          <a:chExt cx="0" cy="0"/>
        </a:xfrm>
      </p:grpSpPr>
      <p:sp>
        <p:nvSpPr>
          <p:cNvPr id="216" name="Google Shape;216;p50"/>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Inter"/>
                <a:ea typeface="Inter"/>
                <a:cs typeface="Inter"/>
                <a:sym typeface="Inter"/>
              </a:rPr>
              <a:t>What is the Context? - Religion and the Ottoman Empire</a:t>
            </a:r>
            <a:endParaRPr sz="1500">
              <a:latin typeface="Inter"/>
              <a:ea typeface="Inter"/>
              <a:cs typeface="Inter"/>
              <a:sym typeface="Inter"/>
            </a:endParaRPr>
          </a:p>
        </p:txBody>
      </p:sp>
      <p:pic>
        <p:nvPicPr>
          <p:cNvPr id="217" name="Google Shape;217;p5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18" name="Google Shape;218;p5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19" name="Google Shape;219;p5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220" name="Google Shape;220;p50"/>
          <p:cNvGraphicFramePr/>
          <p:nvPr/>
        </p:nvGraphicFramePr>
        <p:xfrm>
          <a:off x="351288" y="1801225"/>
          <a:ext cx="3000000" cy="3000000"/>
        </p:xfrm>
        <a:graphic>
          <a:graphicData uri="http://schemas.openxmlformats.org/drawingml/2006/table">
            <a:tbl>
              <a:tblPr>
                <a:noFill/>
                <a:tableStyleId>{577832F5-E61F-4897-8FB2-FD05ECA25491}</a:tableStyleId>
              </a:tblPr>
              <a:tblGrid>
                <a:gridCol w="5006700"/>
                <a:gridCol w="2063125"/>
              </a:tblGrid>
              <a:tr h="7623250">
                <a:tc>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the late Middle Ages, the Ottoman Empire emerged as a powerful force in the Mediterranean and surrounding regions. Its success stemmed from strategic location, military innovation, and cultural adaptability. At the crossroads of Europe, Asia, and the Middle East, the Ottomans controlled key trade routes, linking the Silk Road to European markets and vital maritime lanes. These networks brought wealth and resources that supported rapid expansion.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Religion played a central role in shaping Ottoman society and governance. Islam was both a unifying and legitimizing force, as the sultans claimed the title of Caliph, asserting themselves as leaders of the Islamic world. They integrated Islamic law (Sharia) into their governance, ensuring that justice systems aligned with the religious principles of their majority population.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Religious tolerance also contributed to Ottoman stability. The millet system allowed non-Muslim communities, including Christians and Jews, to govern their own religious and personal affairs, as long as they recognized Ottoman sovereignty and paid taxes. This pragmatic approach minimized rebellion, facilitated trade, and strengthened ties with European merchants. It allowed the Ottomans to incorporate diverse populations into their empire without forcing mass conversions.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Ottomans further leveraged religion in their monumental architecture and cultural achievements. They constructed grand mosques, such as the Hagia Sophia in Constantinople, which symbolized the empire’s power and the Islamic faith’s triumph. These architectural projects were not only religious statements but also practical efforts to unify urban centers and showcase the sultan’s patronage of the arts and sciences.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rise of the Ottoman Empire cannot be separated from the central role of religion. Islam provided the Ottomans with a shared identity, a legal framework, and a justification for conquest, while religious tolerance allowed for the integration of diverse populations. Combined with economic prosperity and military strength, this religious foundation enabled the Ottomans to build one of the most enduring and influential empires in history.</a:t>
                      </a:r>
                      <a:endParaRPr sz="125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b="1" lang="en" sz="1150">
                          <a:solidFill>
                            <a:schemeClr val="dk1"/>
                          </a:solidFill>
                          <a:latin typeface="Inter"/>
                          <a:ea typeface="Inter"/>
                          <a:cs typeface="Inter"/>
                          <a:sym typeface="Inter"/>
                        </a:rPr>
                        <a:t>A. </a:t>
                      </a:r>
                      <a:r>
                        <a:rPr lang="en" sz="1150">
                          <a:solidFill>
                            <a:schemeClr val="dk1"/>
                          </a:solidFill>
                          <a:latin typeface="Inter"/>
                          <a:ea typeface="Inter"/>
                          <a:cs typeface="Inter"/>
                          <a:sym typeface="Inter"/>
                        </a:rPr>
                        <a:t>How did location play a role in the rise of the Ottoman Empire?</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50">
                          <a:solidFill>
                            <a:schemeClr val="dk1"/>
                          </a:solidFill>
                          <a:latin typeface="Inter"/>
                          <a:ea typeface="Inter"/>
                          <a:cs typeface="Inter"/>
                          <a:sym typeface="Inter"/>
                        </a:rPr>
                        <a:t>B. </a:t>
                      </a:r>
                      <a:r>
                        <a:rPr lang="en" sz="1150">
                          <a:solidFill>
                            <a:schemeClr val="dk1"/>
                          </a:solidFill>
                          <a:latin typeface="Inter"/>
                          <a:ea typeface="Inter"/>
                          <a:cs typeface="Inter"/>
                          <a:sym typeface="Inter"/>
                        </a:rPr>
                        <a:t>How did religion impact Ottoman governance?</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50">
                          <a:solidFill>
                            <a:schemeClr val="dk1"/>
                          </a:solidFill>
                          <a:latin typeface="Inter"/>
                          <a:ea typeface="Inter"/>
                          <a:cs typeface="Inter"/>
                          <a:sym typeface="Inter"/>
                        </a:rPr>
                        <a:t>C. </a:t>
                      </a:r>
                      <a:r>
                        <a:rPr lang="en" sz="1150">
                          <a:solidFill>
                            <a:schemeClr val="dk1"/>
                          </a:solidFill>
                          <a:latin typeface="Inter"/>
                          <a:ea typeface="Inter"/>
                          <a:cs typeface="Inter"/>
                          <a:sym typeface="Inter"/>
                        </a:rPr>
                        <a:t>How did religion contribute to Ottoman stability?</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50">
                          <a:solidFill>
                            <a:schemeClr val="dk1"/>
                          </a:solidFill>
                          <a:latin typeface="Inter"/>
                          <a:ea typeface="Inter"/>
                          <a:cs typeface="Inter"/>
                          <a:sym typeface="Inter"/>
                        </a:rPr>
                        <a:t>D. </a:t>
                      </a:r>
                      <a:r>
                        <a:rPr lang="en" sz="1150">
                          <a:solidFill>
                            <a:schemeClr val="dk1"/>
                          </a:solidFill>
                          <a:latin typeface="Inter"/>
                          <a:ea typeface="Inter"/>
                          <a:cs typeface="Inter"/>
                          <a:sym typeface="Inter"/>
                        </a:rPr>
                        <a:t>How did the </a:t>
                      </a:r>
                      <a:r>
                        <a:rPr lang="en" sz="1150">
                          <a:solidFill>
                            <a:schemeClr val="dk1"/>
                          </a:solidFill>
                          <a:latin typeface="Inter"/>
                          <a:ea typeface="Inter"/>
                          <a:cs typeface="Inter"/>
                          <a:sym typeface="Inter"/>
                        </a:rPr>
                        <a:t>Ottomans</a:t>
                      </a:r>
                      <a:r>
                        <a:rPr lang="en" sz="1150">
                          <a:solidFill>
                            <a:schemeClr val="dk1"/>
                          </a:solidFill>
                          <a:latin typeface="Inter"/>
                          <a:ea typeface="Inter"/>
                          <a:cs typeface="Inter"/>
                          <a:sym typeface="Inter"/>
                        </a:rPr>
                        <a:t> express their religious identity?</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50">
                          <a:solidFill>
                            <a:schemeClr val="dk1"/>
                          </a:solidFill>
                          <a:latin typeface="Inter"/>
                          <a:ea typeface="Inter"/>
                          <a:cs typeface="Inter"/>
                          <a:sym typeface="Inter"/>
                        </a:rPr>
                        <a:t>E. </a:t>
                      </a:r>
                      <a:r>
                        <a:rPr lang="en" sz="1150">
                          <a:solidFill>
                            <a:schemeClr val="dk1"/>
                          </a:solidFill>
                          <a:latin typeface="Inter"/>
                          <a:ea typeface="Inter"/>
                          <a:cs typeface="Inter"/>
                          <a:sym typeface="Inter"/>
                        </a:rPr>
                        <a:t>What factors allowed the Ottomans to build a lasting empire?</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accent1"/>
                        </a:solidFill>
                        <a:latin typeface="Inter"/>
                        <a:ea typeface="Inter"/>
                        <a:cs typeface="Inter"/>
                        <a:sym typeface="Inter"/>
                      </a:endParaRPr>
                    </a:p>
                  </a:txBody>
                  <a:tcPr marT="109725" marB="109725" marR="109725" marL="109725">
                    <a:lnL cap="flat" cmpd="sng" w="19050">
                      <a:solidFill>
                        <a:schemeClr val="accent1"/>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pic>
        <p:nvPicPr>
          <p:cNvPr id="221" name="Google Shape;221;p50"/>
          <p:cNvPicPr preferRelativeResize="0"/>
          <p:nvPr/>
        </p:nvPicPr>
        <p:blipFill>
          <a:blip r:embed="rId4">
            <a:alphaModFix/>
          </a:blip>
          <a:stretch>
            <a:fillRect/>
          </a:stretch>
        </p:blipFill>
        <p:spPr>
          <a:xfrm>
            <a:off x="570925" y="515525"/>
            <a:ext cx="1151179" cy="1133300"/>
          </a:xfrm>
          <a:prstGeom prst="rect">
            <a:avLst/>
          </a:prstGeom>
          <a:noFill/>
          <a:ln>
            <a:noFill/>
          </a:ln>
        </p:spPr>
      </p:pic>
      <p:sp>
        <p:nvSpPr>
          <p:cNvPr id="222" name="Google Shape;222;p50"/>
          <p:cNvSpPr txBox="1"/>
          <p:nvPr/>
        </p:nvSpPr>
        <p:spPr>
          <a:xfrm>
            <a:off x="1743925" y="578625"/>
            <a:ext cx="5677200" cy="8547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Contextualization &amp; Sourcing</a:t>
            </a:r>
            <a:endParaRPr b="1" sz="1200">
              <a:latin typeface="Inter"/>
              <a:ea typeface="Inter"/>
              <a:cs typeface="Inter"/>
              <a:sym typeface="Inter"/>
            </a:endParaRPr>
          </a:p>
          <a:p>
            <a:pPr indent="0" lvl="0" marL="0" rtl="0" algn="l">
              <a:spcBef>
                <a:spcPts val="0"/>
              </a:spcBef>
              <a:spcAft>
                <a:spcPts val="0"/>
              </a:spcAft>
              <a:buNone/>
            </a:pPr>
            <a:r>
              <a:t/>
            </a:r>
            <a:endParaRPr b="1" sz="10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Thinking historically means interpreting historical events, developments, or processes in light of the surrounding historical context. It also means understanding key information about a historical source, such as its purpose, perspective, and reliability as a piece of evidence.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26" name="Shape 226"/>
        <p:cNvGrpSpPr/>
        <p:nvPr/>
      </p:nvGrpSpPr>
      <p:grpSpPr>
        <a:xfrm>
          <a:off x="0" y="0"/>
          <a:ext cx="0" cy="0"/>
          <a:chOff x="0" y="0"/>
          <a:chExt cx="0" cy="0"/>
        </a:xfrm>
      </p:grpSpPr>
      <p:pic>
        <p:nvPicPr>
          <p:cNvPr id="227" name="Google Shape;227;p5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28" name="Google Shape;228;p51"/>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latin typeface="Halant"/>
                <a:ea typeface="Halant"/>
                <a:cs typeface="Halant"/>
                <a:sym typeface="Halant"/>
              </a:rPr>
              <a:t>Contextualization/Historical Significance</a:t>
            </a:r>
            <a:endParaRPr sz="1500">
              <a:solidFill>
                <a:srgbClr val="000000"/>
              </a:solidFill>
              <a:latin typeface="Halant"/>
              <a:ea typeface="Halant"/>
              <a:cs typeface="Halant"/>
              <a:sym typeface="Halant"/>
            </a:endParaRPr>
          </a:p>
          <a:p>
            <a:pPr indent="0" lvl="0" marL="0" rtl="0" algn="ctr">
              <a:spcBef>
                <a:spcPts val="0"/>
              </a:spcBef>
              <a:spcAft>
                <a:spcPts val="0"/>
              </a:spcAft>
              <a:buNone/>
            </a:pPr>
            <a:r>
              <a:rPr lang="en" sz="2000">
                <a:latin typeface="Inter Medium"/>
                <a:ea typeface="Inter Medium"/>
                <a:cs typeface="Inter Medium"/>
                <a:sym typeface="Inter Medium"/>
              </a:rPr>
              <a:t>Religion and the Ottoman Empire</a:t>
            </a:r>
            <a:endParaRPr sz="2000">
              <a:latin typeface="Inter Medium"/>
              <a:ea typeface="Inter Medium"/>
              <a:cs typeface="Inter Medium"/>
              <a:sym typeface="Inter Medium"/>
            </a:endParaRPr>
          </a:p>
        </p:txBody>
      </p:sp>
      <p:pic>
        <p:nvPicPr>
          <p:cNvPr id="229" name="Google Shape;229;p51"/>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230" name="Google Shape;230;p5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31" name="Google Shape;231;p5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32" name="Google Shape;232;p51"/>
          <p:cNvSpPr txBox="1"/>
          <p:nvPr/>
        </p:nvSpPr>
        <p:spPr>
          <a:xfrm>
            <a:off x="638900" y="911375"/>
            <a:ext cx="66780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Directions:</a:t>
            </a:r>
            <a:r>
              <a:rPr b="1" i="1" lang="en" sz="1200">
                <a:solidFill>
                  <a:schemeClr val="dk1"/>
                </a:solidFill>
                <a:latin typeface="Inter"/>
                <a:ea typeface="Inter"/>
                <a:cs typeface="Inter"/>
                <a:sym typeface="Inter"/>
              </a:rPr>
              <a:t> </a:t>
            </a: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After viewing each source, answer the questions in each column. For Column 1, determine what topics were addressed 1) Trade, 2) Education, 3) Religion, 4) Governance</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p:txBody>
      </p:sp>
      <p:graphicFrame>
        <p:nvGraphicFramePr>
          <p:cNvPr id="233" name="Google Shape;233;p51"/>
          <p:cNvGraphicFramePr/>
          <p:nvPr/>
        </p:nvGraphicFramePr>
        <p:xfrm>
          <a:off x="638900" y="1556525"/>
          <a:ext cx="3000000" cy="3000000"/>
        </p:xfrm>
        <a:graphic>
          <a:graphicData uri="http://schemas.openxmlformats.org/drawingml/2006/table">
            <a:tbl>
              <a:tblPr>
                <a:noFill/>
                <a:tableStyleId>{9982A202-603E-448E-8F8E-B4530ED41F19}</a:tableStyleId>
              </a:tblPr>
              <a:tblGrid>
                <a:gridCol w="1472050"/>
                <a:gridCol w="1735300"/>
                <a:gridCol w="1735300"/>
                <a:gridCol w="1735300"/>
              </a:tblGrid>
              <a:tr h="381000">
                <a:tc>
                  <a:txBody>
                    <a:bodyPr/>
                    <a:lstStyle/>
                    <a:p>
                      <a:pPr indent="0" lvl="0" marL="0" rtl="0" algn="ctr">
                        <a:spcBef>
                          <a:spcPts val="0"/>
                        </a:spcBef>
                        <a:spcAft>
                          <a:spcPts val="0"/>
                        </a:spcAft>
                        <a:buNone/>
                      </a:pPr>
                      <a:r>
                        <a:rPr b="1" lang="en">
                          <a:latin typeface="Inter"/>
                          <a:ea typeface="Inter"/>
                          <a:cs typeface="Inter"/>
                          <a:sym typeface="Inter"/>
                        </a:rPr>
                        <a:t>Source</a:t>
                      </a:r>
                      <a:endParaRPr b="1">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a:latin typeface="Inter"/>
                          <a:ea typeface="Inter"/>
                          <a:cs typeface="Inter"/>
                          <a:sym typeface="Inter"/>
                        </a:rPr>
                        <a:t>Topics Addressed</a:t>
                      </a:r>
                      <a:endParaRPr b="1">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a:latin typeface="Inter"/>
                          <a:ea typeface="Inter"/>
                          <a:cs typeface="Inter"/>
                          <a:sym typeface="Inter"/>
                        </a:rPr>
                        <a:t>Observations</a:t>
                      </a:r>
                      <a:endParaRPr b="1">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a:latin typeface="Inter"/>
                          <a:ea typeface="Inter"/>
                          <a:cs typeface="Inter"/>
                          <a:sym typeface="Inter"/>
                        </a:rPr>
                        <a:t>Inferences</a:t>
                      </a:r>
                      <a:endParaRPr b="1">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81000">
                <a:tc>
                  <a:txBody>
                    <a:bodyPr/>
                    <a:lstStyle/>
                    <a:p>
                      <a:pPr indent="0" lvl="0" marL="0" rtl="0" algn="l">
                        <a:spcBef>
                          <a:spcPts val="0"/>
                        </a:spcBef>
                        <a:spcAft>
                          <a:spcPts val="0"/>
                        </a:spcAft>
                        <a:buNone/>
                      </a:pPr>
                      <a:r>
                        <a:rPr lang="en" sz="1200">
                          <a:latin typeface="Inter"/>
                          <a:ea typeface="Inter"/>
                          <a:cs typeface="Inter"/>
                          <a:sym typeface="Inter"/>
                        </a:rPr>
                        <a:t>1: 1616 Map of Constantinople</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81000">
                <a:tc>
                  <a:txBody>
                    <a:bodyPr/>
                    <a:lstStyle/>
                    <a:p>
                      <a:pPr indent="0" lvl="0" marL="0" rtl="0" algn="l">
                        <a:spcBef>
                          <a:spcPts val="0"/>
                        </a:spcBef>
                        <a:spcAft>
                          <a:spcPts val="0"/>
                        </a:spcAft>
                        <a:buNone/>
                      </a:pPr>
                      <a:r>
                        <a:rPr lang="en" sz="1200">
                          <a:latin typeface="Inter"/>
                          <a:ea typeface="Inter"/>
                          <a:cs typeface="Inter"/>
                          <a:sym typeface="Inter"/>
                        </a:rPr>
                        <a:t>2: 1873 Studio Portrait</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81000">
                <a:tc>
                  <a:txBody>
                    <a:bodyPr/>
                    <a:lstStyle/>
                    <a:p>
                      <a:pPr indent="0" lvl="0" marL="0" rtl="0" algn="l">
                        <a:spcBef>
                          <a:spcPts val="0"/>
                        </a:spcBef>
                        <a:spcAft>
                          <a:spcPts val="0"/>
                        </a:spcAft>
                        <a:buNone/>
                      </a:pPr>
                      <a:r>
                        <a:rPr lang="en" sz="1200">
                          <a:latin typeface="Inter"/>
                          <a:ea typeface="Inter"/>
                          <a:cs typeface="Inter"/>
                          <a:sym typeface="Inter"/>
                        </a:rPr>
                        <a:t>3: </a:t>
                      </a:r>
                      <a:r>
                        <a:rPr lang="en" sz="1200">
                          <a:solidFill>
                            <a:schemeClr val="dk1"/>
                          </a:solidFill>
                          <a:highlight>
                            <a:srgbClr val="FFFFFF"/>
                          </a:highlight>
                          <a:latin typeface="Inter"/>
                          <a:ea typeface="Inter"/>
                          <a:cs typeface="Inter"/>
                          <a:sym typeface="Inter"/>
                        </a:rPr>
                        <a:t>Ottoman Turkish Version of "Sindbād-nāmah"</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81000">
                <a:tc>
                  <a:txBody>
                    <a:bodyPr/>
                    <a:lstStyle/>
                    <a:p>
                      <a:pPr indent="0" lvl="0" marL="0" rtl="0" algn="l">
                        <a:spcBef>
                          <a:spcPts val="0"/>
                        </a:spcBef>
                        <a:spcAft>
                          <a:spcPts val="0"/>
                        </a:spcAft>
                        <a:buNone/>
                      </a:pPr>
                      <a:r>
                        <a:rPr lang="en" sz="1200">
                          <a:latin typeface="Inter"/>
                          <a:ea typeface="Inter"/>
                          <a:cs typeface="Inter"/>
                          <a:sym typeface="Inter"/>
                        </a:rPr>
                        <a:t>4: </a:t>
                      </a:r>
                      <a:r>
                        <a:rPr lang="en" sz="1200">
                          <a:solidFill>
                            <a:schemeClr val="dk1"/>
                          </a:solidFill>
                          <a:latin typeface="Inter"/>
                          <a:ea typeface="Inter"/>
                          <a:cs typeface="Inter"/>
                          <a:sym typeface="Inter"/>
                        </a:rPr>
                        <a:t>Ijazah (diplomacy of competency in Arabic calligraphy)</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81000">
                <a:tc>
                  <a:txBody>
                    <a:bodyPr/>
                    <a:lstStyle/>
                    <a:p>
                      <a:pPr indent="0" lvl="0" marL="0" rtl="0" algn="l">
                        <a:spcBef>
                          <a:spcPts val="0"/>
                        </a:spcBef>
                        <a:spcAft>
                          <a:spcPts val="0"/>
                        </a:spcAft>
                        <a:buNone/>
                      </a:pPr>
                      <a:r>
                        <a:rPr lang="en" sz="1200">
                          <a:latin typeface="Inter"/>
                          <a:ea typeface="Inter"/>
                          <a:cs typeface="Inter"/>
                          <a:sym typeface="Inter"/>
                        </a:rPr>
                        <a:t>5: Two Jewish Women</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37" name="Shape 237"/>
        <p:cNvGrpSpPr/>
        <p:nvPr/>
      </p:nvGrpSpPr>
      <p:grpSpPr>
        <a:xfrm>
          <a:off x="0" y="0"/>
          <a:ext cx="0" cy="0"/>
          <a:chOff x="0" y="0"/>
          <a:chExt cx="0" cy="0"/>
        </a:xfrm>
      </p:grpSpPr>
      <p:pic>
        <p:nvPicPr>
          <p:cNvPr id="238" name="Google Shape;238;p5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39" name="Google Shape;239;p52"/>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latin typeface="Halant"/>
                <a:ea typeface="Halant"/>
                <a:cs typeface="Halant"/>
                <a:sym typeface="Halant"/>
              </a:rPr>
              <a:t>Contextualization/Historical Significance</a:t>
            </a:r>
            <a:endParaRPr sz="1500">
              <a:solidFill>
                <a:srgbClr val="000000"/>
              </a:solidFill>
              <a:latin typeface="Halant"/>
              <a:ea typeface="Halant"/>
              <a:cs typeface="Halant"/>
              <a:sym typeface="Halant"/>
            </a:endParaRPr>
          </a:p>
          <a:p>
            <a:pPr indent="0" lvl="0" marL="0" rtl="0" algn="ctr">
              <a:spcBef>
                <a:spcPts val="0"/>
              </a:spcBef>
              <a:spcAft>
                <a:spcPts val="0"/>
              </a:spcAft>
              <a:buNone/>
            </a:pPr>
            <a:r>
              <a:rPr lang="en" sz="2000">
                <a:latin typeface="Inter Medium"/>
                <a:ea typeface="Inter Medium"/>
                <a:cs typeface="Inter Medium"/>
                <a:sym typeface="Inter Medium"/>
              </a:rPr>
              <a:t>Religion and the Ottoman Empire</a:t>
            </a:r>
            <a:endParaRPr sz="2000">
              <a:latin typeface="Inter Medium"/>
              <a:ea typeface="Inter Medium"/>
              <a:cs typeface="Inter Medium"/>
              <a:sym typeface="Inter Medium"/>
            </a:endParaRPr>
          </a:p>
        </p:txBody>
      </p:sp>
      <p:pic>
        <p:nvPicPr>
          <p:cNvPr id="240" name="Google Shape;240;p52"/>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241" name="Google Shape;241;p5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42" name="Google Shape;242;p5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43" name="Google Shape;243;p52"/>
          <p:cNvSpPr txBox="1"/>
          <p:nvPr/>
        </p:nvSpPr>
        <p:spPr>
          <a:xfrm>
            <a:off x="638900" y="911375"/>
            <a:ext cx="66780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Directions:</a:t>
            </a:r>
            <a:r>
              <a:rPr b="1" i="1" lang="en" sz="1200">
                <a:solidFill>
                  <a:schemeClr val="dk1"/>
                </a:solidFill>
                <a:latin typeface="Inter"/>
                <a:ea typeface="Inter"/>
                <a:cs typeface="Inter"/>
                <a:sym typeface="Inter"/>
              </a:rPr>
              <a:t> </a:t>
            </a: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After viewing each source, answer the questions in each column. For Column 1, determine what topics were addressed 1) Trade, 2) Education, 3) Religion, 4) Governance</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p:txBody>
      </p:sp>
      <p:graphicFrame>
        <p:nvGraphicFramePr>
          <p:cNvPr id="244" name="Google Shape;244;p52"/>
          <p:cNvGraphicFramePr/>
          <p:nvPr/>
        </p:nvGraphicFramePr>
        <p:xfrm>
          <a:off x="638900" y="1556525"/>
          <a:ext cx="3000000" cy="3000000"/>
        </p:xfrm>
        <a:graphic>
          <a:graphicData uri="http://schemas.openxmlformats.org/drawingml/2006/table">
            <a:tbl>
              <a:tblPr>
                <a:noFill/>
                <a:tableStyleId>{9982A202-603E-448E-8F8E-B4530ED41F19}</a:tableStyleId>
              </a:tblPr>
              <a:tblGrid>
                <a:gridCol w="1472050"/>
                <a:gridCol w="1735300"/>
                <a:gridCol w="1735300"/>
                <a:gridCol w="1735300"/>
              </a:tblGrid>
              <a:tr h="381000">
                <a:tc>
                  <a:txBody>
                    <a:bodyPr/>
                    <a:lstStyle/>
                    <a:p>
                      <a:pPr indent="0" lvl="0" marL="0" rtl="0" algn="ctr">
                        <a:spcBef>
                          <a:spcPts val="0"/>
                        </a:spcBef>
                        <a:spcAft>
                          <a:spcPts val="0"/>
                        </a:spcAft>
                        <a:buNone/>
                      </a:pPr>
                      <a:r>
                        <a:rPr b="1" lang="en">
                          <a:latin typeface="Inter"/>
                          <a:ea typeface="Inter"/>
                          <a:cs typeface="Inter"/>
                          <a:sym typeface="Inter"/>
                        </a:rPr>
                        <a:t>Source</a:t>
                      </a:r>
                      <a:endParaRPr b="1">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a:latin typeface="Inter"/>
                          <a:ea typeface="Inter"/>
                          <a:cs typeface="Inter"/>
                          <a:sym typeface="Inter"/>
                        </a:rPr>
                        <a:t>Topics Addressed</a:t>
                      </a:r>
                      <a:endParaRPr b="1">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a:latin typeface="Inter"/>
                          <a:ea typeface="Inter"/>
                          <a:cs typeface="Inter"/>
                          <a:sym typeface="Inter"/>
                        </a:rPr>
                        <a:t>Observations</a:t>
                      </a:r>
                      <a:endParaRPr b="1">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a:latin typeface="Inter"/>
                          <a:ea typeface="Inter"/>
                          <a:cs typeface="Inter"/>
                          <a:sym typeface="Inter"/>
                        </a:rPr>
                        <a:t>Inferences</a:t>
                      </a:r>
                      <a:endParaRPr b="1">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81000">
                <a:tc>
                  <a:txBody>
                    <a:bodyPr/>
                    <a:lstStyle/>
                    <a:p>
                      <a:pPr indent="0" lvl="0" marL="0" rtl="0" algn="l">
                        <a:spcBef>
                          <a:spcPts val="0"/>
                        </a:spcBef>
                        <a:spcAft>
                          <a:spcPts val="0"/>
                        </a:spcAft>
                        <a:buNone/>
                      </a:pPr>
                      <a:r>
                        <a:rPr lang="en" sz="1200">
                          <a:latin typeface="Inter"/>
                          <a:ea typeface="Inter"/>
                          <a:cs typeface="Inter"/>
                          <a:sym typeface="Inter"/>
                        </a:rPr>
                        <a:t>6: </a:t>
                      </a:r>
                      <a:r>
                        <a:rPr lang="en" sz="1200">
                          <a:solidFill>
                            <a:srgbClr val="202122"/>
                          </a:solidFill>
                          <a:latin typeface="Inter"/>
                          <a:ea typeface="Inter"/>
                          <a:cs typeface="Inter"/>
                          <a:sym typeface="Inter"/>
                        </a:rPr>
                        <a:t>Sema Nilgün Erdoǧan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81000">
                <a:tc>
                  <a:txBody>
                    <a:bodyPr/>
                    <a:lstStyle/>
                    <a:p>
                      <a:pPr indent="0" lvl="0" marL="0" rtl="0" algn="l">
                        <a:spcBef>
                          <a:spcPts val="0"/>
                        </a:spcBef>
                        <a:spcAft>
                          <a:spcPts val="0"/>
                        </a:spcAft>
                        <a:buNone/>
                      </a:pPr>
                      <a:r>
                        <a:rPr lang="en" sz="1200">
                          <a:latin typeface="Inter"/>
                          <a:ea typeface="Inter"/>
                          <a:cs typeface="Inter"/>
                          <a:sym typeface="Inter"/>
                        </a:rPr>
                        <a:t>7: Aya Sophia</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81000">
                <a:tc>
                  <a:txBody>
                    <a:bodyPr/>
                    <a:lstStyle/>
                    <a:p>
                      <a:pPr indent="0" lvl="0" marL="0" rtl="0" algn="l">
                        <a:spcBef>
                          <a:spcPts val="0"/>
                        </a:spcBef>
                        <a:spcAft>
                          <a:spcPts val="0"/>
                        </a:spcAft>
                        <a:buNone/>
                      </a:pPr>
                      <a:r>
                        <a:rPr lang="en" sz="1200">
                          <a:latin typeface="Inter"/>
                          <a:ea typeface="Inter"/>
                          <a:cs typeface="Inter"/>
                          <a:sym typeface="Inter"/>
                        </a:rPr>
                        <a:t>8: Draft of the 1536 Treaty</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1321300">
                <a:tc>
                  <a:txBody>
                    <a:bodyPr/>
                    <a:lstStyle/>
                    <a:p>
                      <a:pPr indent="0" lvl="0" marL="0" rtl="0" algn="l">
                        <a:spcBef>
                          <a:spcPts val="0"/>
                        </a:spcBef>
                        <a:spcAft>
                          <a:spcPts val="0"/>
                        </a:spcAft>
                        <a:buNone/>
                      </a:pPr>
                      <a:r>
                        <a:rPr lang="en" sz="1200">
                          <a:latin typeface="Inter"/>
                          <a:ea typeface="Inter"/>
                          <a:cs typeface="Inter"/>
                          <a:sym typeface="Inter"/>
                        </a:rPr>
                        <a:t>9: Ottoman Empire Maps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81000">
                <a:tc>
                  <a:txBody>
                    <a:bodyPr/>
                    <a:lstStyle/>
                    <a:p>
                      <a:pPr indent="0" lvl="0" marL="0" rtl="0" algn="l">
                        <a:spcBef>
                          <a:spcPts val="0"/>
                        </a:spcBef>
                        <a:spcAft>
                          <a:spcPts val="0"/>
                        </a:spcAft>
                        <a:buNone/>
                      </a:pPr>
                      <a:r>
                        <a:rPr lang="en" sz="1200">
                          <a:latin typeface="Inter"/>
                          <a:ea typeface="Inter"/>
                          <a:cs typeface="Inter"/>
                          <a:sym typeface="Inter"/>
                        </a:rPr>
                        <a:t>10: </a:t>
                      </a:r>
                      <a:r>
                        <a:rPr lang="en" sz="1200">
                          <a:solidFill>
                            <a:schemeClr val="dk1"/>
                          </a:solidFill>
                          <a:latin typeface="Inter"/>
                          <a:ea typeface="Inter"/>
                          <a:cs typeface="Inter"/>
                          <a:sym typeface="Inter"/>
                        </a:rPr>
                        <a:t>Sultan Mehmed II and the Patriarch Gennadios II</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48" name="Shape 248"/>
        <p:cNvGrpSpPr/>
        <p:nvPr/>
      </p:nvGrpSpPr>
      <p:grpSpPr>
        <a:xfrm>
          <a:off x="0" y="0"/>
          <a:ext cx="0" cy="0"/>
          <a:chOff x="0" y="0"/>
          <a:chExt cx="0" cy="0"/>
        </a:xfrm>
      </p:grpSpPr>
      <p:sp>
        <p:nvSpPr>
          <p:cNvPr id="249" name="Google Shape;249;p53"/>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Contextualization</a:t>
            </a:r>
            <a:endParaRPr sz="2500">
              <a:solidFill>
                <a:schemeClr val="dk1"/>
              </a:solidFill>
              <a:latin typeface="Plus Jakarta Sans"/>
              <a:ea typeface="Plus Jakarta Sans"/>
              <a:cs typeface="Plus Jakarta Sans"/>
              <a:sym typeface="Plus Jakarta Sans"/>
            </a:endParaRPr>
          </a:p>
        </p:txBody>
      </p:sp>
      <p:sp>
        <p:nvSpPr>
          <p:cNvPr id="250" name="Google Shape;250;p5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51" name="Google Shape;251;p5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52" name="Google Shape;252;p5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53" name="Google Shape;253;p53"/>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254" name="Google Shape;254;p53"/>
          <p:cNvSpPr txBox="1"/>
          <p:nvPr/>
        </p:nvSpPr>
        <p:spPr>
          <a:xfrm>
            <a:off x="3102897" y="3883330"/>
            <a:ext cx="1566600" cy="1441200"/>
          </a:xfrm>
          <a:prstGeom prst="rect">
            <a:avLst/>
          </a:prstGeom>
          <a:noFill/>
          <a:ln cap="flat" cmpd="sng" w="19050">
            <a:solidFill>
              <a:srgbClr val="9E9E9E"/>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900">
                <a:latin typeface="Inter"/>
                <a:ea typeface="Inter"/>
                <a:cs typeface="Inter"/>
                <a:sym typeface="Inter"/>
              </a:rPr>
              <a:t>The Ottoman Empire</a:t>
            </a:r>
            <a:endParaRPr b="1" sz="1900">
              <a:latin typeface="Inter"/>
              <a:ea typeface="Inter"/>
              <a:cs typeface="Inter"/>
              <a:sym typeface="Inter"/>
            </a:endParaRPr>
          </a:p>
        </p:txBody>
      </p:sp>
      <p:sp>
        <p:nvSpPr>
          <p:cNvPr id="255" name="Google Shape;255;p53"/>
          <p:cNvSpPr txBox="1"/>
          <p:nvPr/>
        </p:nvSpPr>
        <p:spPr>
          <a:xfrm>
            <a:off x="469050" y="1437613"/>
            <a:ext cx="2692800" cy="20157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800">
                <a:latin typeface="Inter"/>
                <a:ea typeface="Inter"/>
                <a:cs typeface="Inter"/>
                <a:sym typeface="Inter"/>
              </a:rPr>
              <a:t>___________ Context</a:t>
            </a:r>
            <a:endParaRPr sz="1800">
              <a:latin typeface="Inter"/>
              <a:ea typeface="Inter"/>
              <a:cs typeface="Inter"/>
              <a:sym typeface="Inter"/>
            </a:endParaRPr>
          </a:p>
        </p:txBody>
      </p:sp>
      <p:sp>
        <p:nvSpPr>
          <p:cNvPr id="256" name="Google Shape;256;p53"/>
          <p:cNvSpPr txBox="1"/>
          <p:nvPr/>
        </p:nvSpPr>
        <p:spPr>
          <a:xfrm>
            <a:off x="4610550" y="1437625"/>
            <a:ext cx="2692800" cy="20157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sz="1800">
                <a:solidFill>
                  <a:schemeClr val="dk1"/>
                </a:solidFill>
                <a:latin typeface="Inter"/>
                <a:ea typeface="Inter"/>
                <a:cs typeface="Inter"/>
                <a:sym typeface="Inter"/>
              </a:rPr>
              <a:t>___________ Context</a:t>
            </a:r>
            <a:endParaRPr sz="1800">
              <a:solidFill>
                <a:schemeClr val="dk1"/>
              </a:solidFill>
              <a:latin typeface="Inter"/>
              <a:ea typeface="Inter"/>
              <a:cs typeface="Inter"/>
              <a:sym typeface="Inter"/>
            </a:endParaRPr>
          </a:p>
        </p:txBody>
      </p:sp>
      <p:sp>
        <p:nvSpPr>
          <p:cNvPr id="257" name="Google Shape;257;p53"/>
          <p:cNvSpPr txBox="1"/>
          <p:nvPr/>
        </p:nvSpPr>
        <p:spPr>
          <a:xfrm>
            <a:off x="747828" y="5749727"/>
            <a:ext cx="2692800" cy="20157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sz="1800">
                <a:solidFill>
                  <a:schemeClr val="dk1"/>
                </a:solidFill>
                <a:latin typeface="Inter"/>
                <a:ea typeface="Inter"/>
                <a:cs typeface="Inter"/>
                <a:sym typeface="Inter"/>
              </a:rPr>
              <a:t>___________ Context</a:t>
            </a:r>
            <a:endParaRPr sz="1800">
              <a:solidFill>
                <a:schemeClr val="dk1"/>
              </a:solidFill>
              <a:latin typeface="Inter"/>
              <a:ea typeface="Inter"/>
              <a:cs typeface="Inter"/>
              <a:sym typeface="Inter"/>
            </a:endParaRPr>
          </a:p>
        </p:txBody>
      </p:sp>
      <p:sp>
        <p:nvSpPr>
          <p:cNvPr id="258" name="Google Shape;258;p53"/>
          <p:cNvSpPr txBox="1"/>
          <p:nvPr/>
        </p:nvSpPr>
        <p:spPr>
          <a:xfrm>
            <a:off x="4299150" y="5749725"/>
            <a:ext cx="2692800" cy="20157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sz="1800">
                <a:solidFill>
                  <a:schemeClr val="dk1"/>
                </a:solidFill>
                <a:latin typeface="Inter"/>
                <a:ea typeface="Inter"/>
                <a:cs typeface="Inter"/>
                <a:sym typeface="Inter"/>
              </a:rPr>
              <a:t>___________ Context</a:t>
            </a:r>
            <a:endParaRPr sz="1800">
              <a:solidFill>
                <a:schemeClr val="dk1"/>
              </a:solidFill>
              <a:latin typeface="Inter"/>
              <a:ea typeface="Inter"/>
              <a:cs typeface="Inter"/>
              <a:sym typeface="Inter"/>
            </a:endParaRPr>
          </a:p>
        </p:txBody>
      </p:sp>
      <p:sp>
        <p:nvSpPr>
          <p:cNvPr id="259" name="Google Shape;259;p53"/>
          <p:cNvSpPr txBox="1"/>
          <p:nvPr/>
        </p:nvSpPr>
        <p:spPr>
          <a:xfrm>
            <a:off x="895725" y="3709625"/>
            <a:ext cx="1839900" cy="1614900"/>
          </a:xfrm>
          <a:prstGeom prst="rect">
            <a:avLst/>
          </a:prstGeom>
          <a:noFill/>
          <a:ln>
            <a:noFill/>
          </a:ln>
        </p:spPr>
        <p:txBody>
          <a:bodyPr anchorCtr="0" anchor="t" bIns="119600" lIns="119600" spcFirstLastPara="1" rIns="119600" wrap="square" tIns="119600">
            <a:noAutofit/>
          </a:bodyPr>
          <a:lstStyle/>
          <a:p>
            <a:pPr indent="0" lvl="0" marL="0" rtl="0" algn="ctr">
              <a:spcBef>
                <a:spcPts val="0"/>
              </a:spcBef>
              <a:spcAft>
                <a:spcPts val="0"/>
              </a:spcAft>
              <a:buNone/>
            </a:pPr>
            <a:r>
              <a:rPr b="1" i="1" lang="en" sz="1300">
                <a:latin typeface="Inter"/>
                <a:ea typeface="Inter"/>
                <a:cs typeface="Inter"/>
                <a:sym typeface="Inter"/>
              </a:rPr>
              <a:t>Type of Context:</a:t>
            </a:r>
            <a:endParaRPr b="1" i="1" sz="1300">
              <a:latin typeface="Inter"/>
              <a:ea typeface="Inter"/>
              <a:cs typeface="Inter"/>
              <a:sym typeface="Inter"/>
            </a:endParaRPr>
          </a:p>
          <a:p>
            <a:pPr indent="-215900" lvl="0" marL="292100" rtl="0" algn="l">
              <a:spcBef>
                <a:spcPts val="1100"/>
              </a:spcBef>
              <a:spcAft>
                <a:spcPts val="0"/>
              </a:spcAft>
              <a:buSzPts val="1200"/>
              <a:buFont typeface="Inter"/>
              <a:buChar char="●"/>
            </a:pPr>
            <a:r>
              <a:rPr lang="en" sz="1200">
                <a:latin typeface="Inter"/>
                <a:ea typeface="Inter"/>
                <a:cs typeface="Inter"/>
                <a:sym typeface="Inter"/>
              </a:rPr>
              <a:t>Social</a:t>
            </a:r>
            <a:endParaRPr sz="1200">
              <a:latin typeface="Inter"/>
              <a:ea typeface="Inter"/>
              <a:cs typeface="Inter"/>
              <a:sym typeface="Inter"/>
            </a:endParaRPr>
          </a:p>
          <a:p>
            <a:pPr indent="-215900" lvl="0" marL="292100" rtl="0" algn="l">
              <a:spcBef>
                <a:spcPts val="0"/>
              </a:spcBef>
              <a:spcAft>
                <a:spcPts val="0"/>
              </a:spcAft>
              <a:buSzPts val="1200"/>
              <a:buFont typeface="Inter"/>
              <a:buChar char="●"/>
            </a:pPr>
            <a:r>
              <a:rPr lang="en" sz="1200">
                <a:latin typeface="Inter"/>
                <a:ea typeface="Inter"/>
                <a:cs typeface="Inter"/>
                <a:sym typeface="Inter"/>
              </a:rPr>
              <a:t>Political</a:t>
            </a:r>
            <a:endParaRPr sz="1200">
              <a:latin typeface="Inter"/>
              <a:ea typeface="Inter"/>
              <a:cs typeface="Inter"/>
              <a:sym typeface="Inter"/>
            </a:endParaRPr>
          </a:p>
          <a:p>
            <a:pPr indent="-215900" lvl="0" marL="292100" rtl="0" algn="l">
              <a:spcBef>
                <a:spcPts val="0"/>
              </a:spcBef>
              <a:spcAft>
                <a:spcPts val="0"/>
              </a:spcAft>
              <a:buSzPts val="1200"/>
              <a:buFont typeface="Inter"/>
              <a:buChar char="●"/>
            </a:pPr>
            <a:r>
              <a:rPr lang="en" sz="1200">
                <a:latin typeface="Inter"/>
                <a:ea typeface="Inter"/>
                <a:cs typeface="Inter"/>
                <a:sym typeface="Inter"/>
              </a:rPr>
              <a:t>Ideological</a:t>
            </a:r>
            <a:endParaRPr sz="1200">
              <a:latin typeface="Inter"/>
              <a:ea typeface="Inter"/>
              <a:cs typeface="Inter"/>
              <a:sym typeface="Inter"/>
            </a:endParaRPr>
          </a:p>
          <a:p>
            <a:pPr indent="-215900" lvl="0" marL="292100" rtl="0" algn="l">
              <a:spcBef>
                <a:spcPts val="0"/>
              </a:spcBef>
              <a:spcAft>
                <a:spcPts val="0"/>
              </a:spcAft>
              <a:buSzPts val="1200"/>
              <a:buFont typeface="Inter"/>
              <a:buChar char="●"/>
            </a:pPr>
            <a:r>
              <a:rPr lang="en" sz="1200">
                <a:latin typeface="Inter"/>
                <a:ea typeface="Inter"/>
                <a:cs typeface="Inter"/>
                <a:sym typeface="Inter"/>
              </a:rPr>
              <a:t>Geographic</a:t>
            </a:r>
            <a:endParaRPr sz="1200">
              <a:latin typeface="Inter"/>
              <a:ea typeface="Inter"/>
              <a:cs typeface="Inter"/>
              <a:sym typeface="Inter"/>
            </a:endParaRPr>
          </a:p>
          <a:p>
            <a:pPr indent="-215900" lvl="0" marL="292100" rtl="0" algn="l">
              <a:spcBef>
                <a:spcPts val="0"/>
              </a:spcBef>
              <a:spcAft>
                <a:spcPts val="0"/>
              </a:spcAft>
              <a:buSzPts val="1200"/>
              <a:buFont typeface="Inter"/>
              <a:buChar char="●"/>
            </a:pPr>
            <a:r>
              <a:rPr lang="en" sz="1200">
                <a:latin typeface="Inter"/>
                <a:ea typeface="Inter"/>
                <a:cs typeface="Inter"/>
                <a:sym typeface="Inter"/>
              </a:rPr>
              <a:t>Economic</a:t>
            </a:r>
            <a:endParaRPr sz="1200">
              <a:latin typeface="Inter"/>
              <a:ea typeface="Inter"/>
              <a:cs typeface="Inter"/>
              <a:sym typeface="Inter"/>
            </a:endParaRPr>
          </a:p>
          <a:p>
            <a:pPr indent="-215900" lvl="0" marL="292100" rtl="0" algn="l">
              <a:spcBef>
                <a:spcPts val="0"/>
              </a:spcBef>
              <a:spcAft>
                <a:spcPts val="0"/>
              </a:spcAft>
              <a:buSzPts val="1200"/>
              <a:buFont typeface="Inter"/>
              <a:buChar char="●"/>
            </a:pPr>
            <a:r>
              <a:rPr lang="en" sz="1200">
                <a:latin typeface="Inter"/>
                <a:ea typeface="Inter"/>
                <a:cs typeface="Inter"/>
                <a:sym typeface="Inter"/>
              </a:rPr>
              <a:t>Cultural</a:t>
            </a:r>
            <a:endParaRPr sz="1200">
              <a:latin typeface="Inter"/>
              <a:ea typeface="Inter"/>
              <a:cs typeface="Inter"/>
              <a:sym typeface="Inter"/>
            </a:endParaRPr>
          </a:p>
        </p:txBody>
      </p:sp>
      <p:cxnSp>
        <p:nvCxnSpPr>
          <p:cNvPr id="260" name="Google Shape;260;p53"/>
          <p:cNvCxnSpPr>
            <a:stCxn id="254" idx="0"/>
            <a:endCxn id="255" idx="2"/>
          </p:cNvCxnSpPr>
          <p:nvPr/>
        </p:nvCxnSpPr>
        <p:spPr>
          <a:xfrm rot="10800000">
            <a:off x="1815597" y="3453430"/>
            <a:ext cx="2070600" cy="429900"/>
          </a:xfrm>
          <a:prstGeom prst="straightConnector1">
            <a:avLst/>
          </a:prstGeom>
          <a:noFill/>
          <a:ln cap="flat" cmpd="sng" w="9525">
            <a:solidFill>
              <a:schemeClr val="dk2"/>
            </a:solidFill>
            <a:prstDash val="solid"/>
            <a:round/>
            <a:headEnd len="med" w="med" type="none"/>
            <a:tailEnd len="med" w="med" type="triangle"/>
          </a:ln>
        </p:spPr>
      </p:cxnSp>
      <p:cxnSp>
        <p:nvCxnSpPr>
          <p:cNvPr id="261" name="Google Shape;261;p53"/>
          <p:cNvCxnSpPr>
            <a:stCxn id="254" idx="0"/>
            <a:endCxn id="256" idx="2"/>
          </p:cNvCxnSpPr>
          <p:nvPr/>
        </p:nvCxnSpPr>
        <p:spPr>
          <a:xfrm flipH="1" rot="10800000">
            <a:off x="3886197" y="3453430"/>
            <a:ext cx="2070900" cy="429900"/>
          </a:xfrm>
          <a:prstGeom prst="straightConnector1">
            <a:avLst/>
          </a:prstGeom>
          <a:noFill/>
          <a:ln cap="flat" cmpd="sng" w="9525">
            <a:solidFill>
              <a:schemeClr val="dk2"/>
            </a:solidFill>
            <a:prstDash val="solid"/>
            <a:round/>
            <a:headEnd len="med" w="med" type="none"/>
            <a:tailEnd len="med" w="med" type="triangle"/>
          </a:ln>
        </p:spPr>
      </p:cxnSp>
      <p:cxnSp>
        <p:nvCxnSpPr>
          <p:cNvPr id="262" name="Google Shape;262;p53"/>
          <p:cNvCxnSpPr>
            <a:stCxn id="254" idx="2"/>
            <a:endCxn id="257" idx="0"/>
          </p:cNvCxnSpPr>
          <p:nvPr/>
        </p:nvCxnSpPr>
        <p:spPr>
          <a:xfrm flipH="1">
            <a:off x="2094297" y="5324530"/>
            <a:ext cx="1791900" cy="425100"/>
          </a:xfrm>
          <a:prstGeom prst="straightConnector1">
            <a:avLst/>
          </a:prstGeom>
          <a:noFill/>
          <a:ln cap="flat" cmpd="sng" w="9525">
            <a:solidFill>
              <a:schemeClr val="dk2"/>
            </a:solidFill>
            <a:prstDash val="solid"/>
            <a:round/>
            <a:headEnd len="med" w="med" type="none"/>
            <a:tailEnd len="med" w="med" type="triangle"/>
          </a:ln>
        </p:spPr>
      </p:cxnSp>
      <p:cxnSp>
        <p:nvCxnSpPr>
          <p:cNvPr id="263" name="Google Shape;263;p53"/>
          <p:cNvCxnSpPr>
            <a:stCxn id="254" idx="2"/>
            <a:endCxn id="258" idx="0"/>
          </p:cNvCxnSpPr>
          <p:nvPr/>
        </p:nvCxnSpPr>
        <p:spPr>
          <a:xfrm>
            <a:off x="3886197" y="5324530"/>
            <a:ext cx="1759500" cy="425100"/>
          </a:xfrm>
          <a:prstGeom prst="straightConnector1">
            <a:avLst/>
          </a:prstGeom>
          <a:noFill/>
          <a:ln cap="flat" cmpd="sng" w="9525">
            <a:solidFill>
              <a:schemeClr val="dk2"/>
            </a:solidFill>
            <a:prstDash val="solid"/>
            <a:round/>
            <a:headEnd len="med" w="med" type="none"/>
            <a:tailEnd len="med" w="med" type="triangle"/>
          </a:ln>
        </p:spPr>
      </p:cxnSp>
      <p:sp>
        <p:nvSpPr>
          <p:cNvPr id="264" name="Google Shape;264;p53"/>
          <p:cNvSpPr txBox="1"/>
          <p:nvPr/>
        </p:nvSpPr>
        <p:spPr>
          <a:xfrm>
            <a:off x="471200" y="7948250"/>
            <a:ext cx="6830100" cy="13410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lnSpc>
                <a:spcPct val="150000"/>
              </a:lnSpc>
              <a:spcBef>
                <a:spcPts val="0"/>
              </a:spcBef>
              <a:spcAft>
                <a:spcPts val="0"/>
              </a:spcAft>
              <a:buNone/>
            </a:pPr>
            <a:r>
              <a:rPr lang="en" sz="1300">
                <a:latin typeface="Inter"/>
                <a:ea typeface="Inter"/>
                <a:cs typeface="Inter"/>
                <a:sym typeface="Inter"/>
              </a:rPr>
              <a:t>"In order to best understand _____________________, we must situate it in the following context: ______________________________________________________________________________________________________________________________________________________________________________</a:t>
            </a:r>
            <a:endParaRPr sz="1300">
              <a:latin typeface="Inter"/>
              <a:ea typeface="Inter"/>
              <a:cs typeface="Inter"/>
              <a:sym typeface="Inter"/>
            </a:endParaRPr>
          </a:p>
        </p:txBody>
      </p:sp>
      <p:pic>
        <p:nvPicPr>
          <p:cNvPr id="265" name="Google Shape;265;p53"/>
          <p:cNvPicPr preferRelativeResize="0"/>
          <p:nvPr/>
        </p:nvPicPr>
        <p:blipFill>
          <a:blip r:embed="rId5">
            <a:alphaModFix/>
          </a:blip>
          <a:stretch>
            <a:fillRect/>
          </a:stretch>
        </p:blipFill>
        <p:spPr>
          <a:xfrm>
            <a:off x="3474763" y="1052633"/>
            <a:ext cx="822875" cy="82287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